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4"/>
  </p:handoutMasterIdLst>
  <p:sldIdLst>
    <p:sldId id="359" r:id="rId3"/>
    <p:sldId id="454" r:id="rId5"/>
    <p:sldId id="437" r:id="rId6"/>
    <p:sldId id="322" r:id="rId7"/>
    <p:sldId id="438" r:id="rId8"/>
    <p:sldId id="455" r:id="rId9"/>
    <p:sldId id="439" r:id="rId10"/>
    <p:sldId id="456" r:id="rId11"/>
    <p:sldId id="440" r:id="rId12"/>
    <p:sldId id="457" r:id="rId13"/>
    <p:sldId id="441" r:id="rId14"/>
    <p:sldId id="442" r:id="rId15"/>
    <p:sldId id="459" r:id="rId16"/>
    <p:sldId id="444" r:id="rId17"/>
    <p:sldId id="461" r:id="rId18"/>
    <p:sldId id="462" r:id="rId19"/>
    <p:sldId id="463" r:id="rId20"/>
    <p:sldId id="464" r:id="rId21"/>
    <p:sldId id="465" r:id="rId22"/>
    <p:sldId id="466" r:id="rId23"/>
    <p:sldId id="467" r:id="rId24"/>
    <p:sldId id="468" r:id="rId25"/>
    <p:sldId id="321" r:id="rId26"/>
    <p:sldId id="443" r:id="rId27"/>
    <p:sldId id="469" r:id="rId28"/>
    <p:sldId id="460" r:id="rId29"/>
    <p:sldId id="445" r:id="rId30"/>
    <p:sldId id="471" r:id="rId31"/>
    <p:sldId id="472" r:id="rId32"/>
    <p:sldId id="470" r:id="rId33"/>
    <p:sldId id="446" r:id="rId34"/>
    <p:sldId id="473" r:id="rId35"/>
    <p:sldId id="427" r:id="rId36"/>
    <p:sldId id="447" r:id="rId37"/>
    <p:sldId id="448" r:id="rId38"/>
    <p:sldId id="449" r:id="rId39"/>
    <p:sldId id="474" r:id="rId40"/>
    <p:sldId id="475" r:id="rId41"/>
    <p:sldId id="450" r:id="rId42"/>
    <p:sldId id="357" r:id="rId43"/>
    <p:sldId id="477" r:id="rId44"/>
    <p:sldId id="476" r:id="rId45"/>
    <p:sldId id="478" r:id="rId46"/>
    <p:sldId id="479" r:id="rId47"/>
    <p:sldId id="320" r:id="rId48"/>
    <p:sldId id="481" r:id="rId49"/>
    <p:sldId id="482" r:id="rId50"/>
    <p:sldId id="483" r:id="rId51"/>
    <p:sldId id="484" r:id="rId52"/>
    <p:sldId id="485" r:id="rId53"/>
    <p:sldId id="486" r:id="rId54"/>
    <p:sldId id="487" r:id="rId55"/>
    <p:sldId id="488" r:id="rId56"/>
    <p:sldId id="489" r:id="rId57"/>
    <p:sldId id="490" r:id="rId58"/>
    <p:sldId id="491" r:id="rId59"/>
    <p:sldId id="492" r:id="rId60"/>
    <p:sldId id="493" r:id="rId61"/>
    <p:sldId id="494" r:id="rId62"/>
    <p:sldId id="318" r:id="rId6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8C8D"/>
    <a:srgbClr val="9C25FF"/>
    <a:srgbClr val="D8A8FF"/>
    <a:srgbClr val="DCE0B8"/>
    <a:srgbClr val="787912"/>
    <a:srgbClr val="F2C091"/>
    <a:srgbClr val="9F624F"/>
    <a:srgbClr val="E6C1B9"/>
    <a:srgbClr val="8F847D"/>
    <a:srgbClr val="5AAD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91" d="100"/>
          <a:sy n="91" d="100"/>
        </p:scale>
        <p:origin x="-684" y="-68"/>
      </p:cViewPr>
      <p:guideLst>
        <p:guide orient="horz" pos="166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handoutMaster" Target="handoutMasters/handoutMaster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1.xml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2.xml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9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jpeg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0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microsoft.com/office/2007/relationships/hdphoto" Target="../media/image46.wdp"/><Relationship Id="rId2" Type="http://schemas.openxmlformats.org/officeDocument/2006/relationships/image" Target="../media/image45.png"/><Relationship Id="rId1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microsoft.com/office/2007/relationships/hdphoto" Target="../media/image46.wdp"/><Relationship Id="rId2" Type="http://schemas.openxmlformats.org/officeDocument/2006/relationships/image" Target="../media/image45.png"/><Relationship Id="rId1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3" Type="http://schemas.microsoft.com/office/2007/relationships/hdphoto" Target="../media/image52.wdp"/><Relationship Id="rId2" Type="http://schemas.openxmlformats.org/officeDocument/2006/relationships/image" Target="../media/image51.png"/><Relationship Id="rId1" Type="http://schemas.openxmlformats.org/officeDocument/2006/relationships/image" Target="../media/image1.tiff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4.xml"/><Relationship Id="rId3" Type="http://schemas.microsoft.com/office/2007/relationships/hdphoto" Target="../media/image52.wdp"/><Relationship Id="rId2" Type="http://schemas.openxmlformats.org/officeDocument/2006/relationships/image" Target="../media/image51.png"/><Relationship Id="rId1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1.xml"/><Relationship Id="rId3" Type="http://schemas.microsoft.com/office/2007/relationships/hdphoto" Target="../media/image52.wdp"/><Relationship Id="rId2" Type="http://schemas.openxmlformats.org/officeDocument/2006/relationships/image" Target="../media/image51.png"/><Relationship Id="rId1" Type="http://schemas.openxmlformats.org/officeDocument/2006/relationships/image" Target="../media/image56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jpeg"/><Relationship Id="rId1" Type="http://schemas.openxmlformats.org/officeDocument/2006/relationships/image" Target="../media/image2.tif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3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5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1.xml"/><Relationship Id="rId2" Type="http://schemas.microsoft.com/office/2007/relationships/hdphoto" Target="../media/image65.wdp"/><Relationship Id="rId1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66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8.xml"/><Relationship Id="rId1" Type="http://schemas.openxmlformats.org/officeDocument/2006/relationships/image" Target="../media/image67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68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1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71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3.xml"/><Relationship Id="rId1" Type="http://schemas.openxmlformats.org/officeDocument/2006/relationships/image" Target="../media/image72.pn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24.xml"/><Relationship Id="rId3" Type="http://schemas.microsoft.com/office/2007/relationships/hdphoto" Target="../media/image75.wdp"/><Relationship Id="rId2" Type="http://schemas.openxmlformats.org/officeDocument/2006/relationships/image" Target="../media/image74.png"/><Relationship Id="rId1" Type="http://schemas.openxmlformats.org/officeDocument/2006/relationships/image" Target="../media/image73.jpeg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25.xml"/><Relationship Id="rId3" Type="http://schemas.microsoft.com/office/2007/relationships/hdphoto" Target="../media/image78.wdp"/><Relationship Id="rId2" Type="http://schemas.openxmlformats.org/officeDocument/2006/relationships/image" Target="../media/image77.png"/><Relationship Id="rId1" Type="http://schemas.openxmlformats.org/officeDocument/2006/relationships/image" Target="../media/image76.jpeg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5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26.xml"/><Relationship Id="rId3" Type="http://schemas.openxmlformats.org/officeDocument/2006/relationships/image" Target="../media/image79.jpeg"/><Relationship Id="rId2" Type="http://schemas.microsoft.com/office/2007/relationships/hdphoto" Target="../media/image78.wdp"/><Relationship Id="rId1" Type="http://schemas.openxmlformats.org/officeDocument/2006/relationships/image" Target="../media/image77.pn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6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27.xml"/><Relationship Id="rId2" Type="http://schemas.openxmlformats.org/officeDocument/2006/relationships/image" Target="../media/image81.jpeg"/><Relationship Id="rId1" Type="http://schemas.openxmlformats.org/officeDocument/2006/relationships/image" Target="../media/image80.jpe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28.xml"/><Relationship Id="rId2" Type="http://schemas.openxmlformats.org/officeDocument/2006/relationships/image" Target="../media/image83.jpeg"/><Relationship Id="rId1" Type="http://schemas.openxmlformats.org/officeDocument/2006/relationships/image" Target="../media/image82.jpeg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8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29.xml"/><Relationship Id="rId2" Type="http://schemas.openxmlformats.org/officeDocument/2006/relationships/image" Target="../media/image85.jpeg"/><Relationship Id="rId1" Type="http://schemas.openxmlformats.org/officeDocument/2006/relationships/image" Target="../media/image84.jpeg"/></Relationships>
</file>

<file path=ppt/slides/_rels/slide5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9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0.xml"/><Relationship Id="rId4" Type="http://schemas.microsoft.com/office/2007/relationships/hdphoto" Target="../media/image78.wdp"/><Relationship Id="rId3" Type="http://schemas.openxmlformats.org/officeDocument/2006/relationships/image" Target="../media/image77.png"/><Relationship Id="rId2" Type="http://schemas.openxmlformats.org/officeDocument/2006/relationships/image" Target="../media/image87.jpeg"/><Relationship Id="rId1" Type="http://schemas.openxmlformats.org/officeDocument/2006/relationships/image" Target="../media/image86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4.xml"/><Relationship Id="rId4" Type="http://schemas.openxmlformats.org/officeDocument/2006/relationships/image" Target="../media/image12.png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0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3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619672" y="3211054"/>
            <a:ext cx="66830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第二章 设计的基本形态</a:t>
            </a:r>
            <a:endParaRPr lang="zh-CN" altLang="en-US" sz="400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pic>
        <p:nvPicPr>
          <p:cNvPr id="4" name="赵海洋 - 《漫步神秘园》 纯钢琴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252520" y="288817"/>
            <a:ext cx="6096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884" y="593617"/>
            <a:ext cx="2088232" cy="3679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吴冠中"/>
          <p:cNvPicPr/>
          <p:nvPr/>
        </p:nvPicPr>
        <p:blipFill>
          <a:blip r:embed="rId1"/>
          <a:stretch>
            <a:fillRect/>
          </a:stretch>
        </p:blipFill>
        <p:spPr>
          <a:xfrm>
            <a:off x="683568" y="912000"/>
            <a:ext cx="2952328" cy="2736304"/>
          </a:xfrm>
          <a:prstGeom prst="rect">
            <a:avLst/>
          </a:prstGeom>
        </p:spPr>
      </p:pic>
      <p:pic>
        <p:nvPicPr>
          <p:cNvPr id="5" name="图片 4" descr="Georges_Seurat_-_The_Seine_at_Courbevoie_-_Google_Art_Project"/>
          <p:cNvPicPr/>
          <p:nvPr/>
        </p:nvPicPr>
        <p:blipFill>
          <a:blip r:embed="rId2"/>
          <a:stretch>
            <a:fillRect/>
          </a:stretch>
        </p:blipFill>
        <p:spPr>
          <a:xfrm>
            <a:off x="4499992" y="912000"/>
            <a:ext cx="3888432" cy="27363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5656" y="3939902"/>
            <a:ext cx="1122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/>
              <a:t>吴冠中 作品</a:t>
            </a:r>
            <a:endParaRPr lang="zh-CN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6012160" y="3939902"/>
            <a:ext cx="942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/>
              <a:t>修拉 作品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81"/>
          <p:cNvGrpSpPr/>
          <p:nvPr/>
        </p:nvGrpSpPr>
        <p:grpSpPr>
          <a:xfrm>
            <a:off x="6873506" y="1268447"/>
            <a:ext cx="896049" cy="896048"/>
            <a:chOff x="9164674" y="1691263"/>
            <a:chExt cx="1194732" cy="1194731"/>
          </a:xfrm>
        </p:grpSpPr>
        <p:sp>
          <p:nvSpPr>
            <p:cNvPr id="32" name="Oval 26"/>
            <p:cNvSpPr/>
            <p:nvPr/>
          </p:nvSpPr>
          <p:spPr>
            <a:xfrm>
              <a:off x="9164674" y="1691263"/>
              <a:ext cx="1194732" cy="11947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76"/>
            <p:cNvSpPr/>
            <p:nvPr/>
          </p:nvSpPr>
          <p:spPr bwMode="auto">
            <a:xfrm>
              <a:off x="9461831" y="1978535"/>
              <a:ext cx="600418" cy="600418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5" name="Group 79"/>
          <p:cNvGrpSpPr/>
          <p:nvPr/>
        </p:nvGrpSpPr>
        <p:grpSpPr>
          <a:xfrm>
            <a:off x="1401863" y="1268448"/>
            <a:ext cx="896049" cy="896048"/>
            <a:chOff x="1869151" y="1691264"/>
            <a:chExt cx="1194732" cy="1194731"/>
          </a:xfrm>
        </p:grpSpPr>
        <p:sp>
          <p:nvSpPr>
            <p:cNvPr id="30" name="Oval 4"/>
            <p:cNvSpPr/>
            <p:nvPr/>
          </p:nvSpPr>
          <p:spPr>
            <a:xfrm>
              <a:off x="1869151" y="1691264"/>
              <a:ext cx="1194732" cy="11947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77"/>
            <p:cNvSpPr/>
            <p:nvPr/>
          </p:nvSpPr>
          <p:spPr bwMode="auto">
            <a:xfrm>
              <a:off x="2171564" y="1990350"/>
              <a:ext cx="600418" cy="600418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6" name="Group 80"/>
          <p:cNvGrpSpPr/>
          <p:nvPr/>
        </p:nvGrpSpPr>
        <p:grpSpPr>
          <a:xfrm>
            <a:off x="4137684" y="1268447"/>
            <a:ext cx="896049" cy="896048"/>
            <a:chOff x="5539402" y="1691263"/>
            <a:chExt cx="1194732" cy="1194731"/>
          </a:xfrm>
        </p:grpSpPr>
        <p:sp>
          <p:nvSpPr>
            <p:cNvPr id="28" name="Oval 17"/>
            <p:cNvSpPr/>
            <p:nvPr/>
          </p:nvSpPr>
          <p:spPr>
            <a:xfrm>
              <a:off x="5539402" y="1691263"/>
              <a:ext cx="1194732" cy="11947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78"/>
            <p:cNvSpPr/>
            <p:nvPr/>
          </p:nvSpPr>
          <p:spPr bwMode="auto">
            <a:xfrm>
              <a:off x="5831975" y="2001635"/>
              <a:ext cx="600418" cy="600418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01856" y="2382728"/>
            <a:ext cx="2801442" cy="1903673"/>
            <a:chOff x="3201856" y="2382729"/>
            <a:chExt cx="2801442" cy="1903673"/>
          </a:xfrm>
        </p:grpSpPr>
        <p:sp>
          <p:nvSpPr>
            <p:cNvPr id="8" name="Rectangle 38"/>
            <p:cNvSpPr/>
            <p:nvPr/>
          </p:nvSpPr>
          <p:spPr>
            <a:xfrm>
              <a:off x="3201856" y="2382729"/>
              <a:ext cx="2801442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Rectangle 40"/>
            <p:cNvSpPr/>
            <p:nvPr/>
          </p:nvSpPr>
          <p:spPr>
            <a:xfrm>
              <a:off x="3385614" y="2587452"/>
              <a:ext cx="2473281" cy="1999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000" b="1" dirty="0" smtClean="0">
                  <a:solidFill>
                    <a:schemeClr val="bg1"/>
                  </a:solidFill>
                </a:rPr>
                <a:t>疏点</a:t>
              </a:r>
              <a:endParaRPr lang="zh-CN" alt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Rectangle 43"/>
            <p:cNvSpPr/>
            <p:nvPr/>
          </p:nvSpPr>
          <p:spPr>
            <a:xfrm>
              <a:off x="3365936" y="3448145"/>
              <a:ext cx="2473281" cy="1999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000" b="1" dirty="0" smtClean="0">
                  <a:solidFill>
                    <a:schemeClr val="bg1"/>
                  </a:solidFill>
                </a:rPr>
                <a:t>密点</a:t>
              </a:r>
              <a:endParaRPr lang="zh-CN" alt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88"/>
            <p:cNvSpPr txBox="1"/>
            <p:nvPr/>
          </p:nvSpPr>
          <p:spPr bwMode="auto">
            <a:xfrm>
              <a:off x="3365936" y="2787389"/>
              <a:ext cx="2473281" cy="468092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轻松、透气、自由。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TextBox 89"/>
            <p:cNvSpPr txBox="1"/>
            <p:nvPr/>
          </p:nvSpPr>
          <p:spPr bwMode="auto">
            <a:xfrm>
              <a:off x="3365936" y="3648081"/>
              <a:ext cx="2473281" cy="468092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紧凑、团结。热闹。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20140" y="2382729"/>
            <a:ext cx="1836608" cy="1903673"/>
            <a:chOff x="6420140" y="2382729"/>
            <a:chExt cx="1836608" cy="1903673"/>
          </a:xfrm>
        </p:grpSpPr>
        <p:sp>
          <p:nvSpPr>
            <p:cNvPr id="5" name="Rectangle 2"/>
            <p:cNvSpPr/>
            <p:nvPr/>
          </p:nvSpPr>
          <p:spPr>
            <a:xfrm>
              <a:off x="6420140" y="2382729"/>
              <a:ext cx="1836605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Oval 65"/>
            <p:cNvSpPr/>
            <p:nvPr/>
          </p:nvSpPr>
          <p:spPr>
            <a:xfrm>
              <a:off x="6520084" y="2562373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</a:rPr>
                <a:t>01</a:t>
              </a:r>
              <a:endParaRPr lang="en-US" altLang="ko-KR" sz="2800" b="1">
                <a:solidFill>
                  <a:schemeClr val="bg1"/>
                </a:solidFill>
              </a:endParaRPr>
            </a:p>
          </p:txBody>
        </p:sp>
        <p:sp>
          <p:nvSpPr>
            <p:cNvPr id="12" name="Oval 69"/>
            <p:cNvSpPr/>
            <p:nvPr/>
          </p:nvSpPr>
          <p:spPr>
            <a:xfrm>
              <a:off x="6520084" y="3508866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 dirty="0">
                  <a:solidFill>
                    <a:schemeClr val="bg1"/>
                  </a:solidFill>
                </a:rPr>
                <a:t>02</a:t>
              </a:r>
              <a:endParaRPr lang="en-US" altLang="ko-KR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91"/>
            <p:cNvSpPr txBox="1"/>
            <p:nvPr/>
          </p:nvSpPr>
          <p:spPr bwMode="auto">
            <a:xfrm>
              <a:off x="6921624" y="2596942"/>
              <a:ext cx="1335124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lnSpcReduction="1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实点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：明确、肯定、实在。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TextBox 92"/>
            <p:cNvSpPr txBox="1"/>
            <p:nvPr/>
          </p:nvSpPr>
          <p:spPr bwMode="auto">
            <a:xfrm>
              <a:off x="6921624" y="3540043"/>
              <a:ext cx="1335124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lnSpcReduction="1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虚点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：微弱、虚幻、轻飘。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14618" y="2382729"/>
            <a:ext cx="1856193" cy="1903673"/>
            <a:chOff x="1014618" y="2382729"/>
            <a:chExt cx="1856193" cy="1903673"/>
          </a:xfrm>
        </p:grpSpPr>
        <p:sp>
          <p:nvSpPr>
            <p:cNvPr id="4" name="Rectangle 1"/>
            <p:cNvSpPr/>
            <p:nvPr/>
          </p:nvSpPr>
          <p:spPr>
            <a:xfrm>
              <a:off x="1014618" y="2382729"/>
              <a:ext cx="1856190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Oval 49"/>
            <p:cNvSpPr/>
            <p:nvPr/>
          </p:nvSpPr>
          <p:spPr>
            <a:xfrm>
              <a:off x="1111829" y="2562373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</a:rPr>
                <a:t>01</a:t>
              </a:r>
              <a:endParaRPr lang="en-US" altLang="ko-KR" sz="2800" b="1">
                <a:solidFill>
                  <a:schemeClr val="bg1"/>
                </a:solidFill>
              </a:endParaRPr>
            </a:p>
          </p:txBody>
        </p:sp>
        <p:sp>
          <p:nvSpPr>
            <p:cNvPr id="23" name="Oval 53"/>
            <p:cNvSpPr/>
            <p:nvPr/>
          </p:nvSpPr>
          <p:spPr>
            <a:xfrm>
              <a:off x="1111829" y="3138505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</a:rPr>
                <a:t>02</a:t>
              </a:r>
              <a:endParaRPr lang="en-US" altLang="ko-KR" sz="2800" b="1">
                <a:solidFill>
                  <a:schemeClr val="bg1"/>
                </a:solidFill>
              </a:endParaRPr>
            </a:p>
          </p:txBody>
        </p:sp>
        <p:sp>
          <p:nvSpPr>
            <p:cNvPr id="24" name="Oval 57"/>
            <p:cNvSpPr/>
            <p:nvPr/>
          </p:nvSpPr>
          <p:spPr>
            <a:xfrm>
              <a:off x="1111826" y="3714636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</a:rPr>
                <a:t>03</a:t>
              </a:r>
              <a:endParaRPr lang="en-US" altLang="ko-KR" sz="2800" b="1">
                <a:solidFill>
                  <a:schemeClr val="bg1"/>
                </a:solidFill>
              </a:endParaRPr>
            </a:p>
          </p:txBody>
        </p:sp>
        <p:sp>
          <p:nvSpPr>
            <p:cNvPr id="25" name="TextBox 61"/>
            <p:cNvSpPr txBox="1"/>
            <p:nvPr/>
          </p:nvSpPr>
          <p:spPr bwMode="auto">
            <a:xfrm>
              <a:off x="1513369" y="2596942"/>
              <a:ext cx="1357442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925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圆点：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饱满、完美、柔和。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TextBox 63"/>
            <p:cNvSpPr txBox="1"/>
            <p:nvPr/>
          </p:nvSpPr>
          <p:spPr bwMode="auto">
            <a:xfrm>
              <a:off x="1513369" y="3168366"/>
              <a:ext cx="1357442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lnSpcReduction="1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方点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：稳定、秩序、庄严。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TextBox 64"/>
            <p:cNvSpPr txBox="1"/>
            <p:nvPr/>
          </p:nvSpPr>
          <p:spPr bwMode="auto">
            <a:xfrm>
              <a:off x="1513366" y="3739789"/>
              <a:ext cx="1357442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lnSpcReduction="1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三角点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：尖锐、方向、凌厉。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0" name="Title 1"/>
          <p:cNvSpPr txBox="1"/>
          <p:nvPr/>
        </p:nvSpPr>
        <p:spPr>
          <a:xfrm>
            <a:off x="563701" y="339502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点的“表情</a:t>
            </a:r>
            <a:endParaRPr lang="en-GB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734105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所谓点的“表情”，即点带给人观感的表现特征。不同形态的点，在视觉上反映出不同的个性与特征。在几何形态的点中，当点的大小、疏密、方向不同时，会呈现出不同的节奏感与韵律感。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967690" y="1529381"/>
            <a:ext cx="822794" cy="1028493"/>
            <a:chOff x="4584586" y="2944269"/>
            <a:chExt cx="822794" cy="1028493"/>
          </a:xfrm>
        </p:grpSpPr>
        <p:grpSp>
          <p:nvGrpSpPr>
            <p:cNvPr id="6" name="组合 5"/>
            <p:cNvGrpSpPr/>
            <p:nvPr/>
          </p:nvGrpSpPr>
          <p:grpSpPr>
            <a:xfrm>
              <a:off x="4584586" y="2944269"/>
              <a:ext cx="822794" cy="1028493"/>
              <a:chOff x="1361326" y="1123950"/>
              <a:chExt cx="1219200" cy="1524000"/>
            </a:xfrm>
            <a:solidFill>
              <a:schemeClr val="accent2"/>
            </a:solidFill>
          </p:grpSpPr>
          <p:sp>
            <p:nvSpPr>
              <p:cNvPr id="51" name="平行四边形 50"/>
              <p:cNvSpPr/>
              <p:nvPr/>
            </p:nvSpPr>
            <p:spPr>
              <a:xfrm>
                <a:off x="1361326" y="1123950"/>
                <a:ext cx="1219200" cy="1524000"/>
              </a:xfrm>
              <a:prstGeom prst="parallelogram">
                <a:avLst>
                  <a:gd name="adj" fmla="val 4314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1749604" y="1884958"/>
                <a:ext cx="457200" cy="1985"/>
              </a:xfrm>
              <a:prstGeom prst="line">
                <a:avLst/>
              </a:prstGeom>
              <a:grp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椭圆 6"/>
            <p:cNvSpPr/>
            <p:nvPr/>
          </p:nvSpPr>
          <p:spPr>
            <a:xfrm>
              <a:off x="4924863" y="3040980"/>
              <a:ext cx="310262" cy="31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ar-SA" sz="1400" b="1">
                  <a:solidFill>
                    <a:schemeClr val="accent2">
                      <a:lumMod val="100000"/>
                    </a:schemeClr>
                  </a:solidFill>
                </a:rPr>
                <a:t>2</a:t>
              </a:r>
              <a:endParaRPr lang="ar-SA" sz="14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 11"/>
            <p:cNvSpPr/>
            <p:nvPr/>
          </p:nvSpPr>
          <p:spPr bwMode="auto">
            <a:xfrm>
              <a:off x="4778094" y="3598397"/>
              <a:ext cx="232178" cy="257123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217860" y="2254607"/>
            <a:ext cx="822794" cy="1028493"/>
            <a:chOff x="4864743" y="3458924"/>
            <a:chExt cx="822794" cy="1028493"/>
          </a:xfrm>
        </p:grpSpPr>
        <p:grpSp>
          <p:nvGrpSpPr>
            <p:cNvPr id="4" name="组合 3"/>
            <p:cNvGrpSpPr/>
            <p:nvPr/>
          </p:nvGrpSpPr>
          <p:grpSpPr>
            <a:xfrm>
              <a:off x="4864743" y="3458924"/>
              <a:ext cx="822794" cy="1028493"/>
              <a:chOff x="1361326" y="1123950"/>
              <a:chExt cx="1219200" cy="1524000"/>
            </a:xfrm>
            <a:solidFill>
              <a:schemeClr val="accent1"/>
            </a:solidFill>
          </p:grpSpPr>
          <p:sp>
            <p:nvSpPr>
              <p:cNvPr id="53" name="平行四边形 52"/>
              <p:cNvSpPr/>
              <p:nvPr/>
            </p:nvSpPr>
            <p:spPr>
              <a:xfrm>
                <a:off x="1361326" y="1123950"/>
                <a:ext cx="1219200" cy="1524000"/>
              </a:xfrm>
              <a:prstGeom prst="parallelogram">
                <a:avLst>
                  <a:gd name="adj" fmla="val 4314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1749604" y="1884958"/>
                <a:ext cx="457200" cy="1985"/>
              </a:xfrm>
              <a:prstGeom prst="line">
                <a:avLst/>
              </a:prstGeom>
              <a:grp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椭圆 4"/>
            <p:cNvSpPr/>
            <p:nvPr/>
          </p:nvSpPr>
          <p:spPr>
            <a:xfrm>
              <a:off x="5215758" y="3560673"/>
              <a:ext cx="310262" cy="31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ar-SA" sz="1400" b="1">
                  <a:solidFill>
                    <a:schemeClr val="accent1">
                      <a:lumMod val="100000"/>
                    </a:schemeClr>
                  </a:solidFill>
                </a:rPr>
                <a:t>1</a:t>
              </a:r>
              <a:endParaRPr lang="ar-SA" sz="14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 12"/>
            <p:cNvSpPr>
              <a:spLocks noChangeAspect="1"/>
            </p:cNvSpPr>
            <p:nvPr/>
          </p:nvSpPr>
          <p:spPr bwMode="auto">
            <a:xfrm>
              <a:off x="5019967" y="4150027"/>
              <a:ext cx="293329" cy="236554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682729" y="791623"/>
            <a:ext cx="2998319" cy="1144731"/>
            <a:chOff x="4298994" y="2304559"/>
            <a:chExt cx="2998319" cy="1144731"/>
          </a:xfrm>
        </p:grpSpPr>
        <p:grpSp>
          <p:nvGrpSpPr>
            <p:cNvPr id="60" name="组合 59"/>
            <p:cNvGrpSpPr/>
            <p:nvPr/>
          </p:nvGrpSpPr>
          <p:grpSpPr>
            <a:xfrm>
              <a:off x="4298994" y="2420797"/>
              <a:ext cx="822794" cy="1028493"/>
              <a:chOff x="4298994" y="2420797"/>
              <a:chExt cx="822794" cy="1028493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298994" y="2420797"/>
                <a:ext cx="822794" cy="1028493"/>
                <a:chOff x="1361327" y="1123950"/>
                <a:chExt cx="1219200" cy="1524000"/>
              </a:xfrm>
              <a:solidFill>
                <a:schemeClr val="accent3"/>
              </a:solidFill>
            </p:grpSpPr>
            <p:sp>
              <p:nvSpPr>
                <p:cNvPr id="49" name="平行四边形 48"/>
                <p:cNvSpPr/>
                <p:nvPr/>
              </p:nvSpPr>
              <p:spPr>
                <a:xfrm>
                  <a:off x="1361327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" name="椭圆 8"/>
              <p:cNvSpPr/>
              <p:nvPr/>
            </p:nvSpPr>
            <p:spPr>
              <a:xfrm>
                <a:off x="4649340" y="2507527"/>
                <a:ext cx="310262" cy="3102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 algn="ctr"/>
                <a:r>
                  <a:rPr 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3</a:t>
                </a:r>
                <a:endParaRPr lang="en-US" sz="14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" name="任意多边形 14"/>
              <p:cNvSpPr/>
              <p:nvPr/>
            </p:nvSpPr>
            <p:spPr bwMode="auto">
              <a:xfrm>
                <a:off x="4489666" y="3098152"/>
                <a:ext cx="247481" cy="247481"/>
              </a:xfrm>
              <a:custGeom>
                <a:avLst/>
                <a:gdLst/>
                <a:ahLst/>
                <a:cxnLst>
                  <a:cxn ang="0">
                    <a:pos x="72" y="68"/>
                  </a:cxn>
                  <a:cxn ang="0">
                    <a:pos x="68" y="72"/>
                  </a:cxn>
                  <a:cxn ang="0">
                    <a:pos x="29" y="72"/>
                  </a:cxn>
                  <a:cxn ang="0">
                    <a:pos x="25" y="68"/>
                  </a:cxn>
                  <a:cxn ang="0">
                    <a:pos x="25" y="62"/>
                  </a:cxn>
                  <a:cxn ang="0">
                    <a:pos x="4" y="62"/>
                  </a:cxn>
                  <a:cxn ang="0">
                    <a:pos x="0" y="5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47" y="0"/>
                  </a:cxn>
                  <a:cxn ang="0">
                    <a:pos x="51" y="4"/>
                  </a:cxn>
                  <a:cxn ang="0">
                    <a:pos x="51" y="17"/>
                  </a:cxn>
                  <a:cxn ang="0">
                    <a:pos x="53" y="18"/>
                  </a:cxn>
                  <a:cxn ang="0">
                    <a:pos x="69" y="35"/>
                  </a:cxn>
                  <a:cxn ang="0">
                    <a:pos x="72" y="41"/>
                  </a:cxn>
                  <a:cxn ang="0">
                    <a:pos x="72" y="68"/>
                  </a:cxn>
                  <a:cxn ang="0">
                    <a:pos x="41" y="7"/>
                  </a:cxn>
                  <a:cxn ang="0">
                    <a:pos x="40" y="5"/>
                  </a:cxn>
                  <a:cxn ang="0">
                    <a:pos x="11" y="5"/>
                  </a:cxn>
                  <a:cxn ang="0">
                    <a:pos x="10" y="7"/>
                  </a:cxn>
                  <a:cxn ang="0">
                    <a:pos x="10" y="9"/>
                  </a:cxn>
                  <a:cxn ang="0">
                    <a:pos x="11" y="11"/>
                  </a:cxn>
                  <a:cxn ang="0">
                    <a:pos x="40" y="11"/>
                  </a:cxn>
                  <a:cxn ang="0">
                    <a:pos x="41" y="9"/>
                  </a:cxn>
                  <a:cxn ang="0">
                    <a:pos x="41" y="7"/>
                  </a:cxn>
                  <a:cxn ang="0">
                    <a:pos x="67" y="67"/>
                  </a:cxn>
                  <a:cxn ang="0">
                    <a:pos x="67" y="41"/>
                  </a:cxn>
                  <a:cxn ang="0">
                    <a:pos x="50" y="41"/>
                  </a:cxn>
                  <a:cxn ang="0">
                    <a:pos x="46" y="38"/>
                  </a:cxn>
                  <a:cxn ang="0">
                    <a:pos x="46" y="21"/>
                  </a:cxn>
                  <a:cxn ang="0">
                    <a:pos x="31" y="21"/>
                  </a:cxn>
                  <a:cxn ang="0">
                    <a:pos x="31" y="67"/>
                  </a:cxn>
                  <a:cxn ang="0">
                    <a:pos x="67" y="67"/>
                  </a:cxn>
                  <a:cxn ang="0">
                    <a:pos x="63" y="36"/>
                  </a:cxn>
                  <a:cxn ang="0">
                    <a:pos x="51" y="24"/>
                  </a:cxn>
                  <a:cxn ang="0">
                    <a:pos x="51" y="36"/>
                  </a:cxn>
                  <a:cxn ang="0">
                    <a:pos x="63" y="36"/>
                  </a:cxn>
                </a:cxnLst>
                <a:rect l="0" t="0" r="r" b="b"/>
                <a:pathLst>
                  <a:path w="72" h="72">
                    <a:moveTo>
                      <a:pt x="72" y="68"/>
                    </a:moveTo>
                    <a:cubicBezTo>
                      <a:pt x="72" y="71"/>
                      <a:pt x="70" y="72"/>
                      <a:pt x="68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7" y="72"/>
                      <a:pt x="25" y="71"/>
                      <a:pt x="25" y="68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" y="62"/>
                      <a:pt x="0" y="60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4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2" y="18"/>
                      <a:pt x="52" y="18"/>
                      <a:pt x="53" y="18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71" y="36"/>
                      <a:pt x="72" y="39"/>
                      <a:pt x="72" y="41"/>
                    </a:cubicBezTo>
                    <a:lnTo>
                      <a:pt x="72" y="68"/>
                    </a:lnTo>
                    <a:close/>
                    <a:moveTo>
                      <a:pt x="41" y="7"/>
                    </a:moveTo>
                    <a:cubicBezTo>
                      <a:pt x="41" y="6"/>
                      <a:pt x="40" y="5"/>
                      <a:pt x="4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6"/>
                      <a:pt x="10" y="7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1" y="11"/>
                      <a:pt x="11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0"/>
                      <a:pt x="41" y="9"/>
                    </a:cubicBezTo>
                    <a:lnTo>
                      <a:pt x="41" y="7"/>
                    </a:lnTo>
                    <a:close/>
                    <a:moveTo>
                      <a:pt x="67" y="67"/>
                    </a:moveTo>
                    <a:cubicBezTo>
                      <a:pt x="67" y="41"/>
                      <a:pt x="67" y="41"/>
                      <a:pt x="67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8" y="41"/>
                      <a:pt x="46" y="40"/>
                      <a:pt x="46" y="38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67"/>
                      <a:pt x="31" y="67"/>
                      <a:pt x="31" y="67"/>
                    </a:cubicBezTo>
                    <a:lnTo>
                      <a:pt x="67" y="67"/>
                    </a:lnTo>
                    <a:close/>
                    <a:moveTo>
                      <a:pt x="63" y="36"/>
                    </a:move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36"/>
                      <a:pt x="51" y="36"/>
                      <a:pt x="51" y="36"/>
                    </a:cubicBezTo>
                    <a:lnTo>
                      <a:pt x="63" y="3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6" name="文本框 19"/>
            <p:cNvSpPr txBox="1"/>
            <p:nvPr/>
          </p:nvSpPr>
          <p:spPr bwMode="auto">
            <a:xfrm>
              <a:off x="5276139" y="2304559"/>
              <a:ext cx="2021174" cy="81185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endParaRPr lang="zh-CN" altLang="en-US" sz="1100" dirty="0"/>
            </a:p>
          </p:txBody>
        </p:sp>
      </p:grpSp>
      <p:sp>
        <p:nvSpPr>
          <p:cNvPr id="5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四、点的位置影响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568875" y="717592"/>
            <a:ext cx="21613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000" dirty="0"/>
              <a:t>一个</a:t>
            </a:r>
            <a:r>
              <a:rPr lang="zh-CN" altLang="zh-CN" sz="1000" dirty="0" smtClean="0"/>
              <a:t>圆点</a:t>
            </a:r>
            <a:r>
              <a:rPr lang="zh-CN" altLang="en-US" sz="1000" dirty="0" smtClean="0"/>
              <a:t>处于</a:t>
            </a:r>
            <a:r>
              <a:rPr lang="zh-CN" altLang="zh-CN" sz="1000" dirty="0" smtClean="0"/>
              <a:t>平面</a:t>
            </a:r>
            <a:r>
              <a:rPr lang="zh-CN" altLang="zh-CN" sz="1000" dirty="0"/>
              <a:t>上</a:t>
            </a:r>
            <a:r>
              <a:rPr lang="zh-CN" altLang="zh-CN" sz="1000" dirty="0" smtClean="0"/>
              <a:t>，</a:t>
            </a:r>
            <a:r>
              <a:rPr lang="zh-CN" altLang="en-US" sz="1000" dirty="0" smtClean="0"/>
              <a:t>当</a:t>
            </a:r>
            <a:r>
              <a:rPr lang="zh-CN" altLang="zh-CN" sz="1000" dirty="0" smtClean="0"/>
              <a:t>它</a:t>
            </a:r>
            <a:r>
              <a:rPr lang="zh-CN" altLang="zh-CN" sz="1000" dirty="0"/>
              <a:t>与平面</a:t>
            </a:r>
            <a:r>
              <a:rPr lang="zh-CN" altLang="zh-CN" sz="1000" dirty="0" smtClean="0"/>
              <a:t>的</a:t>
            </a:r>
            <a:r>
              <a:rPr lang="zh-CN" altLang="en-US" sz="1000" dirty="0" smtClean="0"/>
              <a:t>相对</a:t>
            </a:r>
            <a:r>
              <a:rPr lang="zh-CN" altLang="zh-CN" sz="1000" dirty="0" smtClean="0"/>
              <a:t>大小</a:t>
            </a:r>
            <a:r>
              <a:rPr lang="zh-CN" altLang="zh-CN" sz="1000" dirty="0"/>
              <a:t>关系以及与周围</a:t>
            </a:r>
            <a:r>
              <a:rPr lang="zh-CN" altLang="zh-CN" sz="1000" dirty="0" smtClean="0"/>
              <a:t>环境</a:t>
            </a:r>
            <a:r>
              <a:rPr lang="zh-CN" altLang="en-US" sz="1000" dirty="0" smtClean="0"/>
              <a:t>的相对</a:t>
            </a:r>
            <a:r>
              <a:rPr lang="zh-CN" altLang="zh-CN" sz="1000" dirty="0" smtClean="0"/>
              <a:t>位置</a:t>
            </a:r>
            <a:r>
              <a:rPr lang="zh-CN" altLang="en-US" sz="1000" dirty="0" smtClean="0"/>
              <a:t>发生变化时</a:t>
            </a:r>
            <a:r>
              <a:rPr lang="zh-CN" altLang="zh-CN" sz="1000" dirty="0" smtClean="0"/>
              <a:t>，</a:t>
            </a:r>
            <a:r>
              <a:rPr lang="zh-CN" altLang="en-US" sz="1000" dirty="0" smtClean="0"/>
              <a:t>就</a:t>
            </a:r>
            <a:r>
              <a:rPr lang="zh-CN" altLang="zh-CN" sz="1000" dirty="0" smtClean="0"/>
              <a:t>会</a:t>
            </a:r>
            <a:r>
              <a:rPr lang="zh-CN" altLang="zh-CN" sz="1000" dirty="0"/>
              <a:t>让人产生不同的感觉。</a:t>
            </a:r>
            <a:endParaRPr lang="zh-CN" altLang="en-US" sz="1000" dirty="0"/>
          </a:p>
        </p:txBody>
      </p:sp>
      <p:sp>
        <p:nvSpPr>
          <p:cNvPr id="65" name="矩形 64"/>
          <p:cNvSpPr/>
          <p:nvPr/>
        </p:nvSpPr>
        <p:spPr>
          <a:xfrm>
            <a:off x="261178" y="2092764"/>
            <a:ext cx="17065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/>
              <a:t>例如，</a:t>
            </a:r>
            <a:r>
              <a:rPr lang="zh-CN" altLang="zh-CN" sz="1000" dirty="0" smtClean="0"/>
              <a:t>在</a:t>
            </a:r>
            <a:r>
              <a:rPr lang="zh-CN" altLang="zh-CN" sz="1000" dirty="0"/>
              <a:t>一个正方形平面上，一个黑圆点放在平面正中</a:t>
            </a:r>
            <a:r>
              <a:rPr lang="zh-CN" altLang="zh-CN" sz="1000" dirty="0" smtClean="0"/>
              <a:t>，给</a:t>
            </a:r>
            <a:r>
              <a:rPr lang="zh-CN" altLang="zh-CN" sz="1000" dirty="0"/>
              <a:t>人的感觉是稳定和</a:t>
            </a:r>
            <a:r>
              <a:rPr lang="zh-CN" altLang="zh-CN" sz="1000" dirty="0" smtClean="0"/>
              <a:t>平静</a:t>
            </a:r>
            <a:r>
              <a:rPr lang="zh-CN" altLang="en-US" sz="1000" dirty="0" smtClean="0"/>
              <a:t>，</a:t>
            </a:r>
            <a:r>
              <a:rPr lang="zh-CN" altLang="zh-CN" sz="1000" dirty="0" smtClean="0"/>
              <a:t>如果</a:t>
            </a:r>
            <a:r>
              <a:rPr lang="zh-CN" altLang="zh-CN" sz="1000" dirty="0"/>
              <a:t>这个圆点向上</a:t>
            </a:r>
            <a:r>
              <a:rPr lang="zh-CN" altLang="zh-CN" sz="1000" dirty="0" smtClean="0"/>
              <a:t>移动</a:t>
            </a:r>
            <a:r>
              <a:rPr lang="zh-CN" altLang="en-US" sz="1000" dirty="0" smtClean="0"/>
              <a:t>，</a:t>
            </a:r>
            <a:r>
              <a:rPr lang="zh-CN" altLang="zh-CN" sz="1000" dirty="0" smtClean="0"/>
              <a:t>就</a:t>
            </a:r>
            <a:r>
              <a:rPr lang="zh-CN" altLang="zh-CN" sz="1000" dirty="0"/>
              <a:t>会产生</a:t>
            </a:r>
            <a:r>
              <a:rPr lang="zh-CN" altLang="zh-CN" sz="1000" dirty="0" smtClean="0"/>
              <a:t>力学</a:t>
            </a:r>
            <a:r>
              <a:rPr lang="zh-CN" altLang="en-US" sz="1000" dirty="0" smtClean="0"/>
              <a:t>上</a:t>
            </a:r>
            <a:r>
              <a:rPr lang="zh-CN" altLang="zh-CN" sz="1000" dirty="0" smtClean="0"/>
              <a:t>下落</a:t>
            </a:r>
            <a:r>
              <a:rPr lang="zh-CN" altLang="zh-CN" sz="1000" dirty="0"/>
              <a:t>的</a:t>
            </a:r>
            <a:r>
              <a:rPr lang="zh-CN" altLang="zh-CN" sz="1000" dirty="0" smtClean="0"/>
              <a:t>感觉</a:t>
            </a:r>
            <a:r>
              <a:rPr lang="zh-CN" altLang="en-US" sz="1000" dirty="0" smtClean="0"/>
              <a:t>，当</a:t>
            </a:r>
            <a:r>
              <a:rPr lang="zh-CN" altLang="zh-CN" sz="1000" dirty="0" smtClean="0"/>
              <a:t>点</a:t>
            </a:r>
            <a:r>
              <a:rPr lang="zh-CN" altLang="zh-CN" sz="1000" dirty="0"/>
              <a:t>的位置移动到左上角或右</a:t>
            </a:r>
            <a:r>
              <a:rPr lang="zh-CN" altLang="zh-CN" sz="1000" dirty="0" smtClean="0"/>
              <a:t>上角</a:t>
            </a:r>
            <a:r>
              <a:rPr lang="zh-CN" altLang="en-US" sz="1000" dirty="0" smtClean="0"/>
              <a:t>时</a:t>
            </a:r>
            <a:r>
              <a:rPr lang="zh-CN" altLang="zh-CN" sz="1000" dirty="0" smtClean="0"/>
              <a:t>，</a:t>
            </a:r>
            <a:r>
              <a:rPr lang="zh-CN" altLang="en-US" sz="1000" dirty="0"/>
              <a:t>则</a:t>
            </a:r>
            <a:r>
              <a:rPr lang="zh-CN" altLang="zh-CN" sz="1000" dirty="0" smtClean="0"/>
              <a:t>会</a:t>
            </a:r>
            <a:r>
              <a:rPr lang="zh-CN" altLang="zh-CN" sz="1000" dirty="0"/>
              <a:t>产生动感和强烈的不</a:t>
            </a:r>
            <a:r>
              <a:rPr lang="zh-CN" altLang="zh-CN" sz="1000" dirty="0" smtClean="0"/>
              <a:t>安定感</a:t>
            </a:r>
            <a:r>
              <a:rPr lang="zh-CN" altLang="en-US" sz="1000" dirty="0" smtClean="0"/>
              <a:t>。如右图。</a:t>
            </a:r>
            <a:endParaRPr lang="zh-CN" altLang="en-US" sz="1000" dirty="0"/>
          </a:p>
        </p:txBody>
      </p:sp>
      <p:sp>
        <p:nvSpPr>
          <p:cNvPr id="66" name="矩形 65"/>
          <p:cNvSpPr/>
          <p:nvPr/>
        </p:nvSpPr>
        <p:spPr>
          <a:xfrm>
            <a:off x="3040654" y="2431318"/>
            <a:ext cx="1531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000" dirty="0" smtClean="0"/>
              <a:t>反之</a:t>
            </a:r>
            <a:r>
              <a:rPr lang="zh-CN" altLang="en-US" sz="1000" dirty="0" smtClean="0"/>
              <a:t>，如果</a:t>
            </a:r>
            <a:r>
              <a:rPr lang="zh-CN" altLang="zh-CN" sz="1000" dirty="0" smtClean="0"/>
              <a:t>将点</a:t>
            </a:r>
            <a:r>
              <a:rPr lang="zh-CN" altLang="en-US" sz="1000" dirty="0" smtClean="0"/>
              <a:t>的位置</a:t>
            </a:r>
            <a:r>
              <a:rPr lang="zh-CN" altLang="zh-CN" sz="1000" dirty="0" smtClean="0"/>
              <a:t>移到</a:t>
            </a:r>
            <a:r>
              <a:rPr lang="zh-CN" altLang="en-US" sz="1000" dirty="0" smtClean="0"/>
              <a:t>平面的中部以下</a:t>
            </a:r>
            <a:r>
              <a:rPr lang="zh-CN" altLang="zh-CN" sz="1000" dirty="0" smtClean="0"/>
              <a:t>，则</a:t>
            </a:r>
            <a:r>
              <a:rPr lang="zh-CN" altLang="en-US" sz="1000" dirty="0" smtClean="0"/>
              <a:t>会</a:t>
            </a:r>
            <a:r>
              <a:rPr lang="zh-CN" altLang="zh-CN" sz="1000" dirty="0" smtClean="0"/>
              <a:t>给人非常平稳</a:t>
            </a:r>
            <a:r>
              <a:rPr lang="zh-CN" altLang="en-US" sz="1000" dirty="0" smtClean="0"/>
              <a:t>、</a:t>
            </a:r>
            <a:r>
              <a:rPr lang="zh-CN" altLang="zh-CN" sz="1000" dirty="0" smtClean="0"/>
              <a:t>安定</a:t>
            </a:r>
            <a:r>
              <a:rPr lang="zh-CN" altLang="zh-CN" sz="1000" dirty="0"/>
              <a:t>的感觉。</a:t>
            </a:r>
            <a:endParaRPr lang="zh-CN" altLang="en-US" sz="1000" dirty="0"/>
          </a:p>
        </p:txBody>
      </p:sp>
      <p:pic>
        <p:nvPicPr>
          <p:cNvPr id="67" name="图片 66" descr="045"/>
          <p:cNvPicPr/>
          <p:nvPr/>
        </p:nvPicPr>
        <p:blipFill>
          <a:blip r:embed="rId1"/>
          <a:srcRect l="3615" t="11796" r="5784" b="21801"/>
          <a:stretch>
            <a:fillRect/>
          </a:stretch>
        </p:blipFill>
        <p:spPr>
          <a:xfrm>
            <a:off x="5580112" y="907861"/>
            <a:ext cx="2808312" cy="2756627"/>
          </a:xfrm>
          <a:prstGeom prst="rect">
            <a:avLst/>
          </a:prstGeom>
        </p:spPr>
      </p:pic>
      <p:sp>
        <p:nvSpPr>
          <p:cNvPr id="69" name="Oval 56"/>
          <p:cNvSpPr/>
          <p:nvPr/>
        </p:nvSpPr>
        <p:spPr>
          <a:xfrm rot="18900000">
            <a:off x="799940" y="4050746"/>
            <a:ext cx="531759" cy="526894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1546224" y="3798981"/>
            <a:ext cx="5690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/>
              <a:t>         两个</a:t>
            </a:r>
            <a:r>
              <a:rPr lang="zh-CN" altLang="en-US" sz="1200" dirty="0" smtClean="0">
                <a:solidFill>
                  <a:srgbClr val="0070C0"/>
                </a:solidFill>
              </a:rPr>
              <a:t>大小相同的点</a:t>
            </a:r>
            <a:r>
              <a:rPr lang="zh-CN" altLang="en-US" sz="1200" dirty="0" smtClean="0"/>
              <a:t>放在</a:t>
            </a:r>
            <a:r>
              <a:rPr lang="zh-CN" altLang="zh-CN" sz="1200" dirty="0" smtClean="0"/>
              <a:t>平面</a:t>
            </a:r>
            <a:r>
              <a:rPr lang="zh-CN" altLang="zh-CN" sz="1200" dirty="0"/>
              <a:t>内与底边平行的位置上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这</a:t>
            </a:r>
            <a:r>
              <a:rPr lang="zh-CN" altLang="zh-CN" sz="1200" dirty="0" smtClean="0"/>
              <a:t>两</a:t>
            </a:r>
            <a:r>
              <a:rPr lang="zh-CN" altLang="zh-CN" sz="1200" dirty="0"/>
              <a:t>个点会</a:t>
            </a:r>
            <a:r>
              <a:rPr lang="zh-CN" altLang="zh-CN" sz="1200" dirty="0">
                <a:solidFill>
                  <a:srgbClr val="0070C0"/>
                </a:solidFill>
              </a:rPr>
              <a:t>相互吸引</a:t>
            </a:r>
            <a:r>
              <a:rPr lang="zh-CN" altLang="zh-CN" sz="1200" dirty="0"/>
              <a:t>，由于张力的作用会产生</a:t>
            </a:r>
            <a:r>
              <a:rPr lang="zh-CN" altLang="zh-CN" sz="1200" dirty="0">
                <a:solidFill>
                  <a:srgbClr val="0070C0"/>
                </a:solidFill>
              </a:rPr>
              <a:t>线和形的感觉</a:t>
            </a:r>
            <a:r>
              <a:rPr lang="zh-CN" altLang="zh-CN" sz="1200" dirty="0"/>
              <a:t>。 </a:t>
            </a:r>
            <a:endParaRPr lang="en-US" altLang="zh-CN" sz="1200" dirty="0" smtClean="0"/>
          </a:p>
          <a:p>
            <a:r>
              <a:rPr lang="en-US" altLang="zh-CN" sz="1200" dirty="0" smtClean="0"/>
              <a:t>         </a:t>
            </a:r>
            <a:r>
              <a:rPr lang="zh-CN" altLang="zh-CN" sz="1200" dirty="0" smtClean="0">
                <a:solidFill>
                  <a:srgbClr val="0070C0"/>
                </a:solidFill>
              </a:rPr>
              <a:t>大小</a:t>
            </a:r>
            <a:r>
              <a:rPr lang="zh-CN" altLang="zh-CN" sz="1200" dirty="0">
                <a:solidFill>
                  <a:srgbClr val="0070C0"/>
                </a:solidFill>
              </a:rPr>
              <a:t>不同的两个</a:t>
            </a:r>
            <a:r>
              <a:rPr lang="zh-CN" altLang="zh-CN" sz="1200" dirty="0" smtClean="0">
                <a:solidFill>
                  <a:srgbClr val="0070C0"/>
                </a:solidFill>
              </a:rPr>
              <a:t>点</a:t>
            </a:r>
            <a:r>
              <a:rPr lang="zh-CN" altLang="zh-CN" sz="1200" dirty="0" smtClean="0"/>
              <a:t>放</a:t>
            </a:r>
            <a:r>
              <a:rPr lang="zh-CN" altLang="zh-CN" sz="1200" dirty="0"/>
              <a:t>在平面内平行于底边的位置上</a:t>
            </a:r>
            <a:r>
              <a:rPr lang="zh-CN" altLang="zh-CN" sz="1200" dirty="0" smtClean="0"/>
              <a:t>，大</a:t>
            </a:r>
            <a:r>
              <a:rPr lang="zh-CN" altLang="zh-CN" sz="1200" dirty="0"/>
              <a:t>的</a:t>
            </a:r>
            <a:r>
              <a:rPr lang="zh-CN" altLang="zh-CN" sz="1200" dirty="0" smtClean="0"/>
              <a:t>点</a:t>
            </a:r>
            <a:r>
              <a:rPr lang="zh-CN" altLang="en-US" sz="1200" dirty="0" smtClean="0"/>
              <a:t>会</a:t>
            </a:r>
            <a:r>
              <a:rPr lang="zh-CN" altLang="zh-CN" sz="1200" dirty="0" smtClean="0"/>
              <a:t>吸引</a:t>
            </a:r>
            <a:r>
              <a:rPr lang="zh-CN" altLang="zh-CN" sz="1200" dirty="0"/>
              <a:t>小的点，人们的</a:t>
            </a:r>
            <a:r>
              <a:rPr lang="zh-CN" altLang="zh-CN" sz="1200" dirty="0" smtClean="0"/>
              <a:t>视</a:t>
            </a:r>
            <a:r>
              <a:rPr lang="zh-CN" altLang="en-US" sz="1200" dirty="0" smtClean="0"/>
              <a:t>线</a:t>
            </a:r>
            <a:r>
              <a:rPr lang="zh-CN" altLang="zh-CN" sz="1200" dirty="0" smtClean="0"/>
              <a:t>会</a:t>
            </a:r>
            <a:r>
              <a:rPr lang="zh-CN" altLang="zh-CN" sz="1200" dirty="0"/>
              <a:t>从</a:t>
            </a:r>
            <a:r>
              <a:rPr lang="zh-CN" altLang="zh-CN" sz="1200" dirty="0" smtClean="0"/>
              <a:t>大</a:t>
            </a:r>
            <a:r>
              <a:rPr lang="zh-CN" altLang="en-US" sz="1200" dirty="0" smtClean="0"/>
              <a:t>的点向</a:t>
            </a:r>
            <a:r>
              <a:rPr lang="zh-CN" altLang="zh-CN" sz="1200" dirty="0" smtClean="0"/>
              <a:t>小</a:t>
            </a:r>
            <a:r>
              <a:rPr lang="zh-CN" altLang="en-US" sz="1200" dirty="0" smtClean="0"/>
              <a:t>的点</a:t>
            </a:r>
            <a:r>
              <a:rPr lang="zh-CN" altLang="zh-CN" sz="1200" dirty="0" smtClean="0"/>
              <a:t>移动。</a:t>
            </a:r>
            <a:endParaRPr lang="en-US" altLang="zh-CN" sz="1200" dirty="0" smtClean="0"/>
          </a:p>
          <a:p>
            <a:r>
              <a:rPr lang="en-US" altLang="zh-CN" sz="1200" dirty="0" smtClean="0"/>
              <a:t>         </a:t>
            </a:r>
            <a:r>
              <a:rPr lang="zh-CN" altLang="zh-CN" sz="1200" dirty="0" smtClean="0">
                <a:solidFill>
                  <a:srgbClr val="0070C0"/>
                </a:solidFill>
              </a:rPr>
              <a:t>多</a:t>
            </a:r>
            <a:r>
              <a:rPr lang="zh-CN" altLang="zh-CN" sz="1200" dirty="0">
                <a:solidFill>
                  <a:srgbClr val="0070C0"/>
                </a:solidFill>
              </a:rPr>
              <a:t>个点</a:t>
            </a:r>
            <a:r>
              <a:rPr lang="zh-CN" altLang="zh-CN" sz="1200" dirty="0"/>
              <a:t>的近距离设置会有线的感觉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因</a:t>
            </a:r>
            <a:r>
              <a:rPr lang="zh-CN" altLang="zh-CN" sz="1200" dirty="0" smtClean="0"/>
              <a:t>而多</a:t>
            </a:r>
            <a:r>
              <a:rPr lang="zh-CN" altLang="en-US" sz="1200" dirty="0" smtClean="0"/>
              <a:t>个</a:t>
            </a:r>
            <a:r>
              <a:rPr lang="zh-CN" altLang="zh-CN" sz="1200" dirty="0" smtClean="0"/>
              <a:t>点</a:t>
            </a:r>
            <a:r>
              <a:rPr lang="zh-CN" altLang="zh-CN" sz="1200" dirty="0"/>
              <a:t>的不同安置会使人产生相应的三角形、</a:t>
            </a:r>
            <a:r>
              <a:rPr lang="zh-CN" altLang="zh-CN" sz="1200" dirty="0" smtClean="0"/>
              <a:t>四边形</a:t>
            </a:r>
            <a:r>
              <a:rPr lang="zh-CN" altLang="en-US" sz="1200" dirty="0" smtClean="0"/>
              <a:t>和</a:t>
            </a:r>
            <a:r>
              <a:rPr lang="zh-CN" altLang="zh-CN" sz="1200" dirty="0" smtClean="0"/>
              <a:t>五边形</a:t>
            </a:r>
            <a:r>
              <a:rPr lang="zh-CN" altLang="zh-CN" sz="1200" dirty="0"/>
              <a:t>的感觉。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6"/>
          <p:cNvGrpSpPr/>
          <p:nvPr/>
        </p:nvGrpSpPr>
        <p:grpSpPr>
          <a:xfrm>
            <a:off x="3094019" y="1296114"/>
            <a:ext cx="531759" cy="526894"/>
            <a:chOff x="2438400" y="1455513"/>
            <a:chExt cx="638468" cy="632627"/>
          </a:xfrm>
        </p:grpSpPr>
        <p:sp>
          <p:nvSpPr>
            <p:cNvPr id="48" name="Oval 37"/>
            <p:cNvSpPr/>
            <p:nvPr/>
          </p:nvSpPr>
          <p:spPr>
            <a:xfrm rot="18900000">
              <a:off x="2438400" y="1455513"/>
              <a:ext cx="638468" cy="63262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9" name="Group 38"/>
            <p:cNvGrpSpPr/>
            <p:nvPr/>
          </p:nvGrpSpPr>
          <p:grpSpPr>
            <a:xfrm>
              <a:off x="2588327" y="1602519"/>
              <a:ext cx="338614" cy="338615"/>
              <a:chOff x="3959226" y="841373"/>
              <a:chExt cx="273050" cy="266701"/>
            </a:xfrm>
            <a:solidFill>
              <a:schemeClr val="bg1"/>
            </a:solidFill>
          </p:grpSpPr>
          <p:sp>
            <p:nvSpPr>
              <p:cNvPr id="50" name="Freeform: Shape 39"/>
              <p:cNvSpPr/>
              <p:nvPr/>
            </p:nvSpPr>
            <p:spPr bwMode="auto">
              <a:xfrm>
                <a:off x="3978276" y="841373"/>
                <a:ext cx="238125" cy="74613"/>
              </a:xfrm>
              <a:custGeom>
                <a:avLst/>
                <a:gdLst/>
                <a:ahLst/>
                <a:cxnLst>
                  <a:cxn ang="0">
                    <a:pos x="101" y="30"/>
                  </a:cxn>
                  <a:cxn ang="0">
                    <a:pos x="96" y="32"/>
                  </a:cxn>
                  <a:cxn ang="0">
                    <a:pos x="55" y="13"/>
                  </a:cxn>
                  <a:cxn ang="0">
                    <a:pos x="49" y="13"/>
                  </a:cxn>
                  <a:cxn ang="0">
                    <a:pos x="7" y="32"/>
                  </a:cxn>
                  <a:cxn ang="0">
                    <a:pos x="2" y="30"/>
                  </a:cxn>
                  <a:cxn ang="0">
                    <a:pos x="1" y="26"/>
                  </a:cxn>
                  <a:cxn ang="0">
                    <a:pos x="2" y="21"/>
                  </a:cxn>
                  <a:cxn ang="0">
                    <a:pos x="49" y="0"/>
                  </a:cxn>
                  <a:cxn ang="0">
                    <a:pos x="55" y="0"/>
                  </a:cxn>
                  <a:cxn ang="0">
                    <a:pos x="101" y="21"/>
                  </a:cxn>
                  <a:cxn ang="0">
                    <a:pos x="103" y="26"/>
                  </a:cxn>
                  <a:cxn ang="0">
                    <a:pos x="101" y="30"/>
                  </a:cxn>
                </a:cxnLst>
                <a:rect l="0" t="0" r="r" b="b"/>
                <a:pathLst>
                  <a:path w="104" h="32">
                    <a:moveTo>
                      <a:pt x="101" y="30"/>
                    </a:moveTo>
                    <a:cubicBezTo>
                      <a:pt x="100" y="32"/>
                      <a:pt x="98" y="32"/>
                      <a:pt x="96" y="3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3" y="12"/>
                      <a:pt x="50" y="12"/>
                      <a:pt x="49" y="13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5" y="32"/>
                      <a:pt x="3" y="32"/>
                      <a:pt x="2" y="3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4"/>
                      <a:pt x="1" y="22"/>
                      <a:pt x="2" y="2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3" y="0"/>
                      <a:pt x="55" y="0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3" y="22"/>
                      <a:pt x="104" y="24"/>
                      <a:pt x="103" y="26"/>
                    </a:cubicBezTo>
                    <a:lnTo>
                      <a:pt x="101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40"/>
              <p:cNvSpPr/>
              <p:nvPr/>
            </p:nvSpPr>
            <p:spPr bwMode="auto">
              <a:xfrm>
                <a:off x="4008438" y="928686"/>
                <a:ext cx="31750" cy="96838"/>
              </a:xfrm>
              <a:custGeom>
                <a:avLst/>
                <a:gdLst/>
                <a:ahLst/>
                <a:cxnLst>
                  <a:cxn ang="0">
                    <a:pos x="14" y="39"/>
                  </a:cxn>
                  <a:cxn ang="0">
                    <a:pos x="11" y="42"/>
                  </a:cxn>
                  <a:cxn ang="0">
                    <a:pos x="3" y="42"/>
                  </a:cxn>
                  <a:cxn ang="0">
                    <a:pos x="0" y="3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4" y="3"/>
                  </a:cxn>
                  <a:cxn ang="0">
                    <a:pos x="14" y="39"/>
                  </a:cxn>
                </a:cxnLst>
                <a:rect l="0" t="0" r="r" b="b"/>
                <a:pathLst>
                  <a:path w="14" h="42">
                    <a:moveTo>
                      <a:pt x="14" y="39"/>
                    </a:moveTo>
                    <a:cubicBezTo>
                      <a:pt x="14" y="41"/>
                      <a:pt x="12" y="42"/>
                      <a:pt x="11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2"/>
                      <a:pt x="14" y="3"/>
                    </a:cubicBezTo>
                    <a:lnTo>
                      <a:pt x="14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41"/>
              <p:cNvSpPr/>
              <p:nvPr/>
            </p:nvSpPr>
            <p:spPr bwMode="auto">
              <a:xfrm>
                <a:off x="4081463" y="928686"/>
                <a:ext cx="31750" cy="96838"/>
              </a:xfrm>
              <a:custGeom>
                <a:avLst/>
                <a:gdLst/>
                <a:ahLst/>
                <a:cxnLst>
                  <a:cxn ang="0">
                    <a:pos x="14" y="39"/>
                  </a:cxn>
                  <a:cxn ang="0">
                    <a:pos x="11" y="42"/>
                  </a:cxn>
                  <a:cxn ang="0">
                    <a:pos x="3" y="42"/>
                  </a:cxn>
                  <a:cxn ang="0">
                    <a:pos x="0" y="3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4" y="3"/>
                  </a:cxn>
                  <a:cxn ang="0">
                    <a:pos x="14" y="39"/>
                  </a:cxn>
                </a:cxnLst>
                <a:rect l="0" t="0" r="r" b="b"/>
                <a:pathLst>
                  <a:path w="14" h="42">
                    <a:moveTo>
                      <a:pt x="14" y="39"/>
                    </a:moveTo>
                    <a:cubicBezTo>
                      <a:pt x="14" y="41"/>
                      <a:pt x="12" y="42"/>
                      <a:pt x="11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2"/>
                      <a:pt x="14" y="3"/>
                    </a:cubicBezTo>
                    <a:lnTo>
                      <a:pt x="14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42"/>
              <p:cNvSpPr/>
              <p:nvPr/>
            </p:nvSpPr>
            <p:spPr bwMode="auto">
              <a:xfrm>
                <a:off x="4154488" y="928686"/>
                <a:ext cx="30163" cy="96838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11" y="42"/>
                  </a:cxn>
                  <a:cxn ang="0">
                    <a:pos x="3" y="42"/>
                  </a:cxn>
                  <a:cxn ang="0">
                    <a:pos x="0" y="3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3" y="3"/>
                  </a:cxn>
                  <a:cxn ang="0">
                    <a:pos x="13" y="39"/>
                  </a:cxn>
                </a:cxnLst>
                <a:rect l="0" t="0" r="r" b="b"/>
                <a:pathLst>
                  <a:path w="13" h="42">
                    <a:moveTo>
                      <a:pt x="13" y="39"/>
                    </a:moveTo>
                    <a:cubicBezTo>
                      <a:pt x="13" y="41"/>
                      <a:pt x="12" y="42"/>
                      <a:pt x="11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2"/>
                      <a:pt x="13" y="3"/>
                    </a:cubicBezTo>
                    <a:lnTo>
                      <a:pt x="13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Freeform: Shape 43"/>
              <p:cNvSpPr/>
              <p:nvPr/>
            </p:nvSpPr>
            <p:spPr bwMode="auto">
              <a:xfrm>
                <a:off x="3978276" y="1046161"/>
                <a:ext cx="236538" cy="22225"/>
              </a:xfrm>
              <a:custGeom>
                <a:avLst/>
                <a:gdLst/>
                <a:ahLst/>
                <a:cxnLst>
                  <a:cxn ang="0">
                    <a:pos x="103" y="7"/>
                  </a:cxn>
                  <a:cxn ang="0">
                    <a:pos x="100" y="10"/>
                  </a:cxn>
                  <a:cxn ang="0">
                    <a:pos x="4" y="10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100" y="0"/>
                  </a:cxn>
                  <a:cxn ang="0">
                    <a:pos x="103" y="3"/>
                  </a:cxn>
                  <a:cxn ang="0">
                    <a:pos x="103" y="7"/>
                  </a:cxn>
                </a:cxnLst>
                <a:rect l="0" t="0" r="r" b="b"/>
                <a:pathLst>
                  <a:path w="103" h="10">
                    <a:moveTo>
                      <a:pt x="103" y="7"/>
                    </a:moveTo>
                    <a:cubicBezTo>
                      <a:pt x="103" y="9"/>
                      <a:pt x="102" y="10"/>
                      <a:pt x="100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0" y="9"/>
                      <a:pt x="0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2" y="0"/>
                      <a:pt x="103" y="1"/>
                      <a:pt x="103" y="3"/>
                    </a:cubicBezTo>
                    <a:lnTo>
                      <a:pt x="103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44"/>
              <p:cNvSpPr/>
              <p:nvPr/>
            </p:nvSpPr>
            <p:spPr bwMode="auto">
              <a:xfrm>
                <a:off x="3959226" y="1082674"/>
                <a:ext cx="273050" cy="25400"/>
              </a:xfrm>
              <a:custGeom>
                <a:avLst/>
                <a:gdLst/>
                <a:ahLst/>
                <a:cxnLst>
                  <a:cxn ang="0">
                    <a:pos x="119" y="8"/>
                  </a:cxn>
                  <a:cxn ang="0">
                    <a:pos x="116" y="11"/>
                  </a:cxn>
                  <a:cxn ang="0">
                    <a:pos x="4" y="11"/>
                  </a:cxn>
                  <a:cxn ang="0">
                    <a:pos x="0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116" y="0"/>
                  </a:cxn>
                  <a:cxn ang="0">
                    <a:pos x="119" y="4"/>
                  </a:cxn>
                  <a:cxn ang="0">
                    <a:pos x="119" y="8"/>
                  </a:cxn>
                </a:cxnLst>
                <a:rect l="0" t="0" r="r" b="b"/>
                <a:pathLst>
                  <a:path w="119" h="11">
                    <a:moveTo>
                      <a:pt x="119" y="8"/>
                    </a:moveTo>
                    <a:cubicBezTo>
                      <a:pt x="119" y="9"/>
                      <a:pt x="117" y="11"/>
                      <a:pt x="116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9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7" y="0"/>
                      <a:pt x="119" y="2"/>
                      <a:pt x="119" y="4"/>
                    </a:cubicBezTo>
                    <a:lnTo>
                      <a:pt x="119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9" name="Group 50"/>
          <p:cNvGrpSpPr/>
          <p:nvPr/>
        </p:nvGrpSpPr>
        <p:grpSpPr>
          <a:xfrm>
            <a:off x="3851920" y="2474255"/>
            <a:ext cx="531759" cy="526894"/>
            <a:chOff x="2438400" y="2680880"/>
            <a:chExt cx="638468" cy="632627"/>
          </a:xfrm>
        </p:grpSpPr>
        <p:sp>
          <p:nvSpPr>
            <p:cNvPr id="42" name="Oval 51"/>
            <p:cNvSpPr/>
            <p:nvPr/>
          </p:nvSpPr>
          <p:spPr>
            <a:xfrm rot="18900000">
              <a:off x="2438400" y="2680880"/>
              <a:ext cx="638468" cy="63262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3" name="Group 52"/>
            <p:cNvGrpSpPr/>
            <p:nvPr/>
          </p:nvGrpSpPr>
          <p:grpSpPr>
            <a:xfrm>
              <a:off x="2565879" y="2816091"/>
              <a:ext cx="383510" cy="362204"/>
              <a:chOff x="5530851" y="1866899"/>
              <a:chExt cx="285750" cy="269875"/>
            </a:xfrm>
            <a:solidFill>
              <a:schemeClr val="bg1"/>
            </a:solidFill>
          </p:grpSpPr>
          <p:sp>
            <p:nvSpPr>
              <p:cNvPr id="44" name="Oval 53"/>
              <p:cNvSpPr/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54"/>
              <p:cNvSpPr/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1" name="Group 55"/>
          <p:cNvGrpSpPr/>
          <p:nvPr/>
        </p:nvGrpSpPr>
        <p:grpSpPr>
          <a:xfrm>
            <a:off x="3094018" y="3735389"/>
            <a:ext cx="531759" cy="526894"/>
            <a:chOff x="2438400" y="3906247"/>
            <a:chExt cx="638468" cy="632627"/>
          </a:xfrm>
        </p:grpSpPr>
        <p:sp>
          <p:nvSpPr>
            <p:cNvPr id="30" name="Oval 56"/>
            <p:cNvSpPr/>
            <p:nvPr/>
          </p:nvSpPr>
          <p:spPr>
            <a:xfrm rot="18900000">
              <a:off x="2438400" y="3906247"/>
              <a:ext cx="638468" cy="632627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1" name="Group 57"/>
            <p:cNvGrpSpPr/>
            <p:nvPr/>
          </p:nvGrpSpPr>
          <p:grpSpPr>
            <a:xfrm>
              <a:off x="2598452" y="4071806"/>
              <a:ext cx="318371" cy="301515"/>
              <a:chOff x="5133976" y="846136"/>
              <a:chExt cx="269875" cy="255588"/>
            </a:xfrm>
            <a:solidFill>
              <a:schemeClr val="bg1"/>
            </a:solidFill>
          </p:grpSpPr>
          <p:sp>
            <p:nvSpPr>
              <p:cNvPr id="32" name="Freeform: Shape 63"/>
              <p:cNvSpPr/>
              <p:nvPr/>
            </p:nvSpPr>
            <p:spPr bwMode="auto">
              <a:xfrm>
                <a:off x="5191126" y="995361"/>
                <a:ext cx="34925" cy="396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4"/>
                  </a:cxn>
                  <a:cxn ang="0">
                    <a:pos x="3" y="17"/>
                  </a:cxn>
                  <a:cxn ang="0">
                    <a:pos x="12" y="17"/>
                  </a:cxn>
                  <a:cxn ang="0">
                    <a:pos x="15" y="14"/>
                  </a:cxn>
                  <a:cxn ang="0">
                    <a:pos x="15" y="3"/>
                  </a:cxn>
                  <a:cxn ang="0">
                    <a:pos x="12" y="0"/>
                  </a:cxn>
                </a:cxnLst>
                <a:rect l="0" t="0" r="r" b="b"/>
                <a:pathLst>
                  <a:path w="15" h="17">
                    <a:moveTo>
                      <a:pt x="1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7"/>
                      <a:pt x="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4" y="17"/>
                      <a:pt x="15" y="16"/>
                      <a:pt x="15" y="1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64"/>
              <p:cNvSpPr/>
              <p:nvPr/>
            </p:nvSpPr>
            <p:spPr bwMode="auto">
              <a:xfrm>
                <a:off x="5308601" y="1052511"/>
                <a:ext cx="74613" cy="4763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2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</a:cxnLst>
                <a:rect l="0" t="0" r="r" b="b"/>
                <a:pathLst>
                  <a:path w="33" h="2">
                    <a:moveTo>
                      <a:pt x="33" y="1"/>
                    </a:moveTo>
                    <a:cubicBezTo>
                      <a:pt x="33" y="2"/>
                      <a:pt x="32" y="2"/>
                      <a:pt x="3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0"/>
                      <a:pt x="3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65"/>
              <p:cNvSpPr/>
              <p:nvPr/>
            </p:nvSpPr>
            <p:spPr bwMode="auto">
              <a:xfrm>
                <a:off x="5308601" y="993773"/>
                <a:ext cx="31750" cy="635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4" y="1"/>
                  </a:cxn>
                  <a:cxn ang="0">
                    <a:pos x="14" y="2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14" y="3"/>
                      <a:pt x="14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1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66"/>
              <p:cNvSpPr/>
              <p:nvPr/>
            </p:nvSpPr>
            <p:spPr bwMode="auto">
              <a:xfrm>
                <a:off x="5351463" y="1071561"/>
                <a:ext cx="30163" cy="63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2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3" y="2"/>
                      <a:pt x="13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1"/>
                      <a:pt x="13" y="1"/>
                    </a:cubicBezTo>
                    <a:lnTo>
                      <a:pt x="1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67"/>
              <p:cNvSpPr/>
              <p:nvPr/>
            </p:nvSpPr>
            <p:spPr bwMode="auto">
              <a:xfrm>
                <a:off x="5308601" y="1014411"/>
                <a:ext cx="44450" cy="4763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19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9" y="0"/>
                  </a:cxn>
                  <a:cxn ang="0">
                    <a:pos x="20" y="1"/>
                  </a:cxn>
                </a:cxnLst>
                <a:rect l="0" t="0" r="r" b="b"/>
                <a:pathLst>
                  <a:path w="20" h="2">
                    <a:moveTo>
                      <a:pt x="20" y="1"/>
                    </a:moveTo>
                    <a:cubicBezTo>
                      <a:pt x="20" y="2"/>
                      <a:pt x="20" y="2"/>
                      <a:pt x="19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68"/>
              <p:cNvSpPr/>
              <p:nvPr/>
            </p:nvSpPr>
            <p:spPr bwMode="auto">
              <a:xfrm>
                <a:off x="5308601" y="1031873"/>
                <a:ext cx="74613" cy="7938"/>
              </a:xfrm>
              <a:custGeom>
                <a:avLst/>
                <a:gdLst/>
                <a:ahLst/>
                <a:cxnLst>
                  <a:cxn ang="0">
                    <a:pos x="33" y="2"/>
                  </a:cxn>
                  <a:cxn ang="0">
                    <a:pos x="32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33" y="2"/>
                  </a:cxn>
                </a:cxnLst>
                <a:rect l="0" t="0" r="r" b="b"/>
                <a:pathLst>
                  <a:path w="33" h="3">
                    <a:moveTo>
                      <a:pt x="33" y="2"/>
                    </a:moveTo>
                    <a:cubicBezTo>
                      <a:pt x="33" y="2"/>
                      <a:pt x="32" y="3"/>
                      <a:pt x="3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lnTo>
                      <a:pt x="3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69"/>
              <p:cNvSpPr/>
              <p:nvPr/>
            </p:nvSpPr>
            <p:spPr bwMode="auto">
              <a:xfrm>
                <a:off x="5287963" y="963611"/>
                <a:ext cx="115888" cy="138113"/>
              </a:xfrm>
              <a:custGeom>
                <a:avLst/>
                <a:gdLst/>
                <a:ahLst/>
                <a:cxnLst>
                  <a:cxn ang="0">
                    <a:pos x="47" y="58"/>
                  </a:cxn>
                  <a:cxn ang="0">
                    <a:pos x="3" y="58"/>
                  </a:cxn>
                  <a:cxn ang="0">
                    <a:pos x="3" y="57"/>
                  </a:cxn>
                  <a:cxn ang="0">
                    <a:pos x="3" y="4"/>
                  </a:cxn>
                  <a:cxn ang="0">
                    <a:pos x="4" y="3"/>
                  </a:cxn>
                  <a:cxn ang="0">
                    <a:pos x="28" y="3"/>
                  </a:cxn>
                  <a:cxn ang="0">
                    <a:pos x="29" y="5"/>
                  </a:cxn>
                  <a:cxn ang="0">
                    <a:pos x="29" y="16"/>
                  </a:cxn>
                  <a:cxn ang="0">
                    <a:pos x="33" y="20"/>
                  </a:cxn>
                  <a:cxn ang="0">
                    <a:pos x="48" y="20"/>
                  </a:cxn>
                  <a:cxn ang="0">
                    <a:pos x="48" y="21"/>
                  </a:cxn>
                  <a:cxn ang="0">
                    <a:pos x="48" y="57"/>
                  </a:cxn>
                  <a:cxn ang="0">
                    <a:pos x="47" y="58"/>
                  </a:cxn>
                  <a:cxn ang="0">
                    <a:pos x="32" y="6"/>
                  </a:cxn>
                  <a:cxn ang="0">
                    <a:pos x="33" y="6"/>
                  </a:cxn>
                  <a:cxn ang="0">
                    <a:pos x="45" y="16"/>
                  </a:cxn>
                  <a:cxn ang="0">
                    <a:pos x="45" y="17"/>
                  </a:cxn>
                  <a:cxn ang="0">
                    <a:pos x="33" y="17"/>
                  </a:cxn>
                  <a:cxn ang="0">
                    <a:pos x="32" y="16"/>
                  </a:cxn>
                  <a:cxn ang="0">
                    <a:pos x="32" y="6"/>
                  </a:cxn>
                  <a:cxn ang="0">
                    <a:pos x="49" y="15"/>
                  </a:cxn>
                  <a:cxn ang="0">
                    <a:pos x="33" y="2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57"/>
                  </a:cxn>
                  <a:cxn ang="0">
                    <a:pos x="4" y="60"/>
                  </a:cxn>
                  <a:cxn ang="0">
                    <a:pos x="47" y="60"/>
                  </a:cxn>
                  <a:cxn ang="0">
                    <a:pos x="51" y="57"/>
                  </a:cxn>
                  <a:cxn ang="0">
                    <a:pos x="51" y="20"/>
                  </a:cxn>
                  <a:cxn ang="0">
                    <a:pos x="49" y="15"/>
                  </a:cxn>
                </a:cxnLst>
                <a:rect l="0" t="0" r="r" b="b"/>
                <a:pathLst>
                  <a:path w="51" h="60">
                    <a:moveTo>
                      <a:pt x="47" y="58"/>
                    </a:move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29" y="3"/>
                      <a:pt x="29" y="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8"/>
                      <a:pt x="31" y="20"/>
                      <a:pt x="33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8"/>
                      <a:pt x="47" y="58"/>
                    </a:cubicBezTo>
                    <a:moveTo>
                      <a:pt x="32" y="6"/>
                    </a:moveTo>
                    <a:cubicBezTo>
                      <a:pt x="32" y="5"/>
                      <a:pt x="33" y="6"/>
                      <a:pt x="33" y="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6" y="17"/>
                      <a:pt x="45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2" y="17"/>
                      <a:pt x="32" y="16"/>
                    </a:cubicBezTo>
                    <a:lnTo>
                      <a:pt x="32" y="6"/>
                    </a:lnTo>
                    <a:close/>
                    <a:moveTo>
                      <a:pt x="49" y="15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0"/>
                      <a:pt x="4" y="60"/>
                      <a:pt x="4" y="60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9" y="60"/>
                      <a:pt x="51" y="59"/>
                      <a:pt x="51" y="5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18"/>
                      <a:pt x="50" y="16"/>
                      <a:pt x="49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70"/>
              <p:cNvSpPr/>
              <p:nvPr/>
            </p:nvSpPr>
            <p:spPr bwMode="auto">
              <a:xfrm>
                <a:off x="5133976" y="846136"/>
                <a:ext cx="268288" cy="247650"/>
              </a:xfrm>
              <a:custGeom>
                <a:avLst/>
                <a:gdLst/>
                <a:ahLst/>
                <a:cxnLst>
                  <a:cxn ang="0">
                    <a:pos x="37" y="7"/>
                  </a:cxn>
                  <a:cxn ang="0">
                    <a:pos x="37" y="7"/>
                  </a:cxn>
                  <a:cxn ang="0">
                    <a:pos x="79" y="7"/>
                  </a:cxn>
                  <a:cxn ang="0">
                    <a:pos x="80" y="8"/>
                  </a:cxn>
                  <a:cxn ang="0">
                    <a:pos x="80" y="14"/>
                  </a:cxn>
                  <a:cxn ang="0">
                    <a:pos x="79" y="14"/>
                  </a:cxn>
                  <a:cxn ang="0">
                    <a:pos x="37" y="14"/>
                  </a:cxn>
                  <a:cxn ang="0">
                    <a:pos x="37" y="14"/>
                  </a:cxn>
                  <a:cxn ang="0">
                    <a:pos x="37" y="7"/>
                  </a:cxn>
                  <a:cxn ang="0">
                    <a:pos x="61" y="102"/>
                  </a:cxn>
                  <a:cxn ang="0">
                    <a:pos x="60" y="101"/>
                  </a:cxn>
                  <a:cxn ang="0">
                    <a:pos x="13" y="101"/>
                  </a:cxn>
                  <a:cxn ang="0">
                    <a:pos x="10" y="99"/>
                  </a:cxn>
                  <a:cxn ang="0">
                    <a:pos x="10" y="74"/>
                  </a:cxn>
                  <a:cxn ang="0">
                    <a:pos x="11" y="73"/>
                  </a:cxn>
                  <a:cxn ang="0">
                    <a:pos x="17" y="73"/>
                  </a:cxn>
                  <a:cxn ang="0">
                    <a:pos x="18" y="72"/>
                  </a:cxn>
                  <a:cxn ang="0">
                    <a:pos x="18" y="66"/>
                  </a:cxn>
                  <a:cxn ang="0">
                    <a:pos x="24" y="57"/>
                  </a:cxn>
                  <a:cxn ang="0">
                    <a:pos x="42" y="57"/>
                  </a:cxn>
                  <a:cxn ang="0">
                    <a:pos x="48" y="66"/>
                  </a:cxn>
                  <a:cxn ang="0">
                    <a:pos x="48" y="72"/>
                  </a:cxn>
                  <a:cxn ang="0">
                    <a:pos x="49" y="73"/>
                  </a:cxn>
                  <a:cxn ang="0">
                    <a:pos x="60" y="73"/>
                  </a:cxn>
                  <a:cxn ang="0">
                    <a:pos x="61" y="72"/>
                  </a:cxn>
                  <a:cxn ang="0">
                    <a:pos x="61" y="53"/>
                  </a:cxn>
                  <a:cxn ang="0">
                    <a:pos x="69" y="45"/>
                  </a:cxn>
                  <a:cxn ang="0">
                    <a:pos x="96" y="45"/>
                  </a:cxn>
                  <a:cxn ang="0">
                    <a:pos x="104" y="48"/>
                  </a:cxn>
                  <a:cxn ang="0">
                    <a:pos x="116" y="58"/>
                  </a:cxn>
                  <a:cxn ang="0">
                    <a:pos x="117" y="57"/>
                  </a:cxn>
                  <a:cxn ang="0">
                    <a:pos x="117" y="20"/>
                  </a:cxn>
                  <a:cxn ang="0">
                    <a:pos x="111" y="14"/>
                  </a:cxn>
                  <a:cxn ang="0">
                    <a:pos x="87" y="14"/>
                  </a:cxn>
                  <a:cxn ang="0">
                    <a:pos x="86" y="14"/>
                  </a:cxn>
                  <a:cxn ang="0">
                    <a:pos x="86" y="7"/>
                  </a:cxn>
                  <a:cxn ang="0">
                    <a:pos x="80" y="0"/>
                  </a:cxn>
                  <a:cxn ang="0">
                    <a:pos x="37" y="0"/>
                  </a:cxn>
                  <a:cxn ang="0">
                    <a:pos x="30" y="7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6" y="14"/>
                  </a:cxn>
                  <a:cxn ang="0">
                    <a:pos x="0" y="20"/>
                  </a:cxn>
                  <a:cxn ang="0">
                    <a:pos x="0" y="67"/>
                  </a:cxn>
                  <a:cxn ang="0">
                    <a:pos x="3" y="72"/>
                  </a:cxn>
                  <a:cxn ang="0">
                    <a:pos x="4" y="74"/>
                  </a:cxn>
                  <a:cxn ang="0">
                    <a:pos x="4" y="99"/>
                  </a:cxn>
                  <a:cxn ang="0">
                    <a:pos x="13" y="108"/>
                  </a:cxn>
                  <a:cxn ang="0">
                    <a:pos x="61" y="108"/>
                  </a:cxn>
                  <a:cxn ang="0">
                    <a:pos x="61" y="108"/>
                  </a:cxn>
                  <a:cxn ang="0">
                    <a:pos x="61" y="102"/>
                  </a:cxn>
                </a:cxnLst>
                <a:rect l="0" t="0" r="r" b="b"/>
                <a:pathLst>
                  <a:path w="117" h="108">
                    <a:moveTo>
                      <a:pt x="37" y="7"/>
                    </a:moveTo>
                    <a:cubicBezTo>
                      <a:pt x="37" y="7"/>
                      <a:pt x="37" y="7"/>
                      <a:pt x="37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80" y="7"/>
                      <a:pt x="80" y="8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79" y="14"/>
                      <a:pt x="79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lnTo>
                      <a:pt x="37" y="7"/>
                    </a:lnTo>
                    <a:close/>
                    <a:moveTo>
                      <a:pt x="61" y="102"/>
                    </a:moveTo>
                    <a:cubicBezTo>
                      <a:pt x="61" y="101"/>
                      <a:pt x="60" y="101"/>
                      <a:pt x="60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11" y="101"/>
                      <a:pt x="10" y="100"/>
                      <a:pt x="10" y="99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4"/>
                      <a:pt x="10" y="73"/>
                      <a:pt x="11" y="73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3"/>
                      <a:pt x="18" y="73"/>
                      <a:pt x="18" y="72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3"/>
                      <a:pt x="18" y="57"/>
                      <a:pt x="24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7" y="57"/>
                      <a:pt x="48" y="63"/>
                      <a:pt x="48" y="66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8" y="73"/>
                      <a:pt x="49" y="73"/>
                      <a:pt x="49" y="73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1" y="73"/>
                      <a:pt x="61" y="72"/>
                      <a:pt x="61" y="72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48"/>
                      <a:pt x="65" y="45"/>
                      <a:pt x="6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9" y="45"/>
                      <a:pt x="102" y="46"/>
                      <a:pt x="104" y="48"/>
                    </a:cubicBezTo>
                    <a:cubicBezTo>
                      <a:pt x="104" y="48"/>
                      <a:pt x="113" y="55"/>
                      <a:pt x="116" y="58"/>
                    </a:cubicBezTo>
                    <a:cubicBezTo>
                      <a:pt x="116" y="58"/>
                      <a:pt x="117" y="58"/>
                      <a:pt x="117" y="57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7" y="17"/>
                      <a:pt x="114" y="14"/>
                      <a:pt x="111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4"/>
                      <a:pt x="86" y="14"/>
                      <a:pt x="86" y="14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0"/>
                      <a:pt x="1" y="71"/>
                      <a:pt x="3" y="72"/>
                    </a:cubicBezTo>
                    <a:cubicBezTo>
                      <a:pt x="3" y="73"/>
                      <a:pt x="4" y="73"/>
                      <a:pt x="4" y="74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4"/>
                      <a:pt x="8" y="108"/>
                      <a:pt x="13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lnTo>
                      <a:pt x="61" y="10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五、点的立体感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6442" y="1051729"/>
            <a:ext cx="1694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000" dirty="0"/>
              <a:t>点的密集</a:t>
            </a:r>
            <a:r>
              <a:rPr lang="zh-CN" altLang="zh-CN" sz="1000" dirty="0" smtClean="0"/>
              <a:t>靠近</a:t>
            </a:r>
            <a:r>
              <a:rPr lang="zh-CN" altLang="en-US" sz="1000" dirty="0" smtClean="0"/>
              <a:t>可以</a:t>
            </a:r>
            <a:r>
              <a:rPr lang="zh-CN" altLang="zh-CN" sz="1000" dirty="0" smtClean="0"/>
              <a:t>形成线</a:t>
            </a:r>
            <a:r>
              <a:rPr lang="zh-CN" altLang="en-US" sz="1000" dirty="0" smtClean="0"/>
              <a:t>，由于</a:t>
            </a:r>
            <a:r>
              <a:rPr lang="zh-CN" altLang="zh-CN" sz="1000" dirty="0" smtClean="0"/>
              <a:t>距离</a:t>
            </a:r>
            <a:r>
              <a:rPr lang="zh-CN" altLang="zh-CN" sz="1000" dirty="0"/>
              <a:t>较近的</a:t>
            </a:r>
            <a:r>
              <a:rPr lang="zh-CN" altLang="zh-CN" sz="1000" dirty="0" smtClean="0"/>
              <a:t>点</a:t>
            </a:r>
            <a:r>
              <a:rPr lang="zh-CN" altLang="en-US" sz="1000" dirty="0" smtClean="0"/>
              <a:t>之间</a:t>
            </a:r>
            <a:r>
              <a:rPr lang="zh-CN" altLang="zh-CN" sz="1000" dirty="0" smtClean="0"/>
              <a:t>的</a:t>
            </a:r>
            <a:r>
              <a:rPr lang="zh-CN" altLang="zh-CN" sz="1000" dirty="0"/>
              <a:t>吸引力比距离较远的</a:t>
            </a:r>
            <a:r>
              <a:rPr lang="zh-CN" altLang="zh-CN" sz="1000" dirty="0" smtClean="0"/>
              <a:t>点</a:t>
            </a:r>
            <a:r>
              <a:rPr lang="zh-CN" altLang="en-US" sz="1000" dirty="0" smtClean="0"/>
              <a:t>之间的吸引力</a:t>
            </a:r>
            <a:r>
              <a:rPr lang="zh-CN" altLang="zh-CN" sz="1000" dirty="0" smtClean="0"/>
              <a:t>更</a:t>
            </a:r>
            <a:r>
              <a:rPr lang="zh-CN" altLang="zh-CN" sz="1000" dirty="0"/>
              <a:t>强</a:t>
            </a:r>
            <a:r>
              <a:rPr lang="zh-CN" altLang="zh-CN" sz="1000" dirty="0" smtClean="0"/>
              <a:t>，</a:t>
            </a:r>
            <a:r>
              <a:rPr lang="zh-CN" altLang="en-US" sz="1000" dirty="0" smtClean="0"/>
              <a:t>因此</a:t>
            </a:r>
            <a:r>
              <a:rPr lang="zh-CN" altLang="zh-CN" sz="1000" dirty="0" smtClean="0"/>
              <a:t>点</a:t>
            </a:r>
            <a:r>
              <a:rPr lang="zh-CN" altLang="zh-CN" sz="1000" dirty="0"/>
              <a:t>的</a:t>
            </a:r>
            <a:r>
              <a:rPr lang="zh-CN" altLang="zh-CN" sz="1000" dirty="0" smtClean="0"/>
              <a:t>间隔</a:t>
            </a:r>
            <a:r>
              <a:rPr lang="zh-CN" altLang="en-US" sz="1000" dirty="0" smtClean="0"/>
              <a:t>越</a:t>
            </a:r>
            <a:r>
              <a:rPr lang="zh-CN" altLang="zh-CN" sz="1000" dirty="0" smtClean="0"/>
              <a:t>小</a:t>
            </a:r>
            <a:r>
              <a:rPr lang="zh-CN" altLang="zh-CN" sz="1000" dirty="0"/>
              <a:t>，它的线化</a:t>
            </a:r>
            <a:r>
              <a:rPr lang="zh-CN" altLang="zh-CN" sz="1000" dirty="0" smtClean="0"/>
              <a:t>就</a:t>
            </a:r>
            <a:r>
              <a:rPr lang="zh-CN" altLang="en-US" sz="1000" dirty="0" smtClean="0"/>
              <a:t>越</a:t>
            </a:r>
            <a:r>
              <a:rPr lang="zh-CN" altLang="zh-CN" sz="1000" dirty="0" smtClean="0"/>
              <a:t>明显</a:t>
            </a:r>
            <a:r>
              <a:rPr lang="zh-CN" altLang="zh-CN" sz="1000" dirty="0"/>
              <a:t>。</a:t>
            </a:r>
            <a:endParaRPr lang="zh-CN" altLang="en-US" sz="1000" dirty="0"/>
          </a:p>
        </p:txBody>
      </p:sp>
      <p:sp>
        <p:nvSpPr>
          <p:cNvPr id="73" name="矩形 72"/>
          <p:cNvSpPr/>
          <p:nvPr/>
        </p:nvSpPr>
        <p:spPr>
          <a:xfrm>
            <a:off x="1399668" y="2404107"/>
            <a:ext cx="20208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/>
              <a:t>不</a:t>
            </a:r>
            <a:r>
              <a:rPr lang="zh-CN" altLang="zh-CN" sz="1000" dirty="0" smtClean="0"/>
              <a:t>具</a:t>
            </a:r>
            <a:r>
              <a:rPr lang="zh-CN" altLang="zh-CN" sz="1000" dirty="0"/>
              <a:t>趋向性的点的集合也会形成线化现象，从大到小</a:t>
            </a:r>
            <a:r>
              <a:rPr lang="zh-CN" altLang="zh-CN" sz="1000" dirty="0" smtClean="0"/>
              <a:t>的</a:t>
            </a:r>
            <a:r>
              <a:rPr lang="zh-CN" altLang="en-US" sz="1000" dirty="0" smtClean="0"/>
              <a:t>、</a:t>
            </a:r>
            <a:r>
              <a:rPr lang="zh-CN" altLang="zh-CN" sz="1000" dirty="0" smtClean="0"/>
              <a:t>线</a:t>
            </a:r>
            <a:r>
              <a:rPr lang="zh-CN" altLang="zh-CN" sz="1000" dirty="0"/>
              <a:t>化的</a:t>
            </a:r>
            <a:r>
              <a:rPr lang="zh-CN" altLang="zh-CN" sz="1000" dirty="0" smtClean="0"/>
              <a:t>点群</a:t>
            </a:r>
            <a:r>
              <a:rPr lang="zh-CN" altLang="en-US" sz="1000" dirty="0" smtClean="0"/>
              <a:t>会</a:t>
            </a:r>
            <a:r>
              <a:rPr lang="zh-CN" altLang="zh-CN" sz="1000" dirty="0" smtClean="0"/>
              <a:t>产生</a:t>
            </a:r>
            <a:r>
              <a:rPr lang="zh-CN" altLang="zh-CN" sz="1000" dirty="0"/>
              <a:t>从强到弱的运动感，同时</a:t>
            </a:r>
            <a:r>
              <a:rPr lang="zh-CN" altLang="zh-CN" sz="1000" dirty="0" smtClean="0"/>
              <a:t>也</a:t>
            </a:r>
            <a:r>
              <a:rPr lang="zh-CN" altLang="en-US" sz="1000" dirty="0"/>
              <a:t>会</a:t>
            </a:r>
            <a:r>
              <a:rPr lang="zh-CN" altLang="zh-CN" sz="1000" dirty="0" smtClean="0"/>
              <a:t>产生</a:t>
            </a:r>
            <a:r>
              <a:rPr lang="zh-CN" altLang="zh-CN" sz="1000" dirty="0"/>
              <a:t>从近到远</a:t>
            </a:r>
            <a:r>
              <a:rPr lang="zh-CN" altLang="zh-CN" sz="1000" dirty="0" smtClean="0"/>
              <a:t>的</a:t>
            </a:r>
            <a:r>
              <a:rPr lang="zh-CN" altLang="en-US" sz="1000" dirty="0"/>
              <a:t>纵深</a:t>
            </a:r>
            <a:r>
              <a:rPr lang="zh-CN" altLang="zh-CN" sz="1000" dirty="0" smtClean="0"/>
              <a:t>感</a:t>
            </a:r>
            <a:r>
              <a:rPr lang="zh-CN" altLang="zh-CN" sz="1000" dirty="0"/>
              <a:t>。</a:t>
            </a:r>
            <a:endParaRPr lang="zh-CN" altLang="en-US" sz="1000" dirty="0"/>
          </a:p>
        </p:txBody>
      </p:sp>
      <p:sp>
        <p:nvSpPr>
          <p:cNvPr id="74" name="矩形 73"/>
          <p:cNvSpPr/>
          <p:nvPr/>
        </p:nvSpPr>
        <p:spPr>
          <a:xfrm>
            <a:off x="899592" y="3385736"/>
            <a:ext cx="20162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000" dirty="0" smtClean="0"/>
              <a:t>因此</a:t>
            </a:r>
            <a:r>
              <a:rPr lang="zh-CN" altLang="en-US" sz="1000" dirty="0" smtClean="0"/>
              <a:t>，</a:t>
            </a:r>
            <a:r>
              <a:rPr lang="zh-CN" altLang="zh-CN" sz="1000" dirty="0" smtClean="0"/>
              <a:t>点</a:t>
            </a:r>
            <a:r>
              <a:rPr lang="zh-CN" altLang="zh-CN" sz="1000" dirty="0"/>
              <a:t>的</a:t>
            </a:r>
            <a:r>
              <a:rPr lang="zh-CN" altLang="zh-CN" sz="1000" dirty="0" smtClean="0"/>
              <a:t>集结能</a:t>
            </a:r>
            <a:r>
              <a:rPr lang="zh-CN" altLang="zh-CN" sz="1000" dirty="0"/>
              <a:t>加强空间变化效果。密集</a:t>
            </a:r>
            <a:r>
              <a:rPr lang="zh-CN" altLang="zh-CN" sz="1000" dirty="0" smtClean="0"/>
              <a:t>的</a:t>
            </a:r>
            <a:r>
              <a:rPr lang="zh-CN" altLang="en-US" sz="1000" dirty="0" smtClean="0"/>
              <a:t>、</a:t>
            </a:r>
            <a:r>
              <a:rPr lang="zh-CN" altLang="zh-CN" sz="1000" dirty="0" smtClean="0"/>
              <a:t>距离</a:t>
            </a:r>
            <a:r>
              <a:rPr lang="zh-CN" altLang="zh-CN" sz="1000" dirty="0"/>
              <a:t>相同的点会形成面</a:t>
            </a:r>
            <a:r>
              <a:rPr lang="zh-CN" altLang="zh-CN" sz="1000" dirty="0" smtClean="0"/>
              <a:t>，</a:t>
            </a:r>
            <a:r>
              <a:rPr lang="zh-CN" altLang="en-US" sz="1000" dirty="0" smtClean="0"/>
              <a:t>且</a:t>
            </a:r>
            <a:r>
              <a:rPr lang="zh-CN" altLang="zh-CN" sz="1000" dirty="0" smtClean="0"/>
              <a:t>随着</a:t>
            </a:r>
            <a:r>
              <a:rPr lang="zh-CN" altLang="zh-CN" sz="1000" dirty="0"/>
              <a:t>点的</a:t>
            </a:r>
            <a:r>
              <a:rPr lang="zh-CN" altLang="zh-CN" sz="1000" dirty="0" smtClean="0"/>
              <a:t>大小</a:t>
            </a:r>
            <a:r>
              <a:rPr lang="zh-CN" altLang="en-US" sz="1000" dirty="0" smtClean="0"/>
              <a:t>与</a:t>
            </a:r>
            <a:r>
              <a:rPr lang="zh-CN" altLang="zh-CN" sz="1000" dirty="0" smtClean="0"/>
              <a:t>疏密变化</a:t>
            </a:r>
            <a:r>
              <a:rPr lang="zh-CN" altLang="en-US" sz="1000" dirty="0" smtClean="0"/>
              <a:t>，</a:t>
            </a:r>
            <a:r>
              <a:rPr lang="zh-CN" altLang="zh-CN" sz="1000" dirty="0" smtClean="0"/>
              <a:t>很</a:t>
            </a:r>
            <a:r>
              <a:rPr lang="zh-CN" altLang="zh-CN" sz="1000" dirty="0"/>
              <a:t>容易产生深度感</a:t>
            </a:r>
            <a:r>
              <a:rPr lang="zh-CN" altLang="zh-CN" sz="1000" dirty="0" smtClean="0"/>
              <a:t>。</a:t>
            </a:r>
            <a:r>
              <a:rPr lang="zh-CN" altLang="en-US" sz="1000" dirty="0" smtClean="0"/>
              <a:t>如右图所示，如果点</a:t>
            </a:r>
            <a:r>
              <a:rPr lang="zh-CN" altLang="zh-CN" sz="1000" dirty="0" smtClean="0"/>
              <a:t>按照</a:t>
            </a:r>
            <a:r>
              <a:rPr lang="zh-CN" altLang="zh-CN" sz="1000" dirty="0"/>
              <a:t>光照射在物体的亮面、暗面来分布</a:t>
            </a:r>
            <a:r>
              <a:rPr lang="zh-CN" altLang="zh-CN" sz="1000" dirty="0" smtClean="0"/>
              <a:t>，</a:t>
            </a:r>
            <a:r>
              <a:rPr lang="zh-CN" altLang="en-US" sz="1000" dirty="0" smtClean="0"/>
              <a:t>那么平面将</a:t>
            </a:r>
            <a:r>
              <a:rPr lang="zh-CN" altLang="zh-CN" sz="1000" dirty="0" smtClean="0"/>
              <a:t>会</a:t>
            </a:r>
            <a:r>
              <a:rPr lang="zh-CN" altLang="zh-CN" sz="1000" dirty="0"/>
              <a:t>出现</a:t>
            </a:r>
            <a:r>
              <a:rPr lang="zh-CN" altLang="zh-CN" sz="1000" dirty="0" smtClean="0"/>
              <a:t>凹凸</a:t>
            </a:r>
            <a:r>
              <a:rPr lang="zh-CN" altLang="en-US" sz="1000" dirty="0" smtClean="0"/>
              <a:t>不平</a:t>
            </a:r>
            <a:r>
              <a:rPr lang="zh-CN" altLang="zh-CN" sz="1000" dirty="0" smtClean="0"/>
              <a:t>的</a:t>
            </a:r>
            <a:r>
              <a:rPr lang="zh-CN" altLang="zh-CN" sz="1000" dirty="0"/>
              <a:t>立体感。</a:t>
            </a:r>
            <a:endParaRPr lang="zh-CN" altLang="en-US" sz="1000" dirty="0"/>
          </a:p>
        </p:txBody>
      </p:sp>
      <p:pic>
        <p:nvPicPr>
          <p:cNvPr id="75" name="图片 74" descr="013"/>
          <p:cNvPicPr/>
          <p:nvPr/>
        </p:nvPicPr>
        <p:blipFill>
          <a:blip r:embed="rId1"/>
          <a:srcRect l="3470" t="6740" r="5205" b="26330"/>
          <a:stretch>
            <a:fillRect/>
          </a:stretch>
        </p:blipFill>
        <p:spPr>
          <a:xfrm>
            <a:off x="5335574" y="985247"/>
            <a:ext cx="2784718" cy="2802466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3787713"/>
            <a:ext cx="935744" cy="1648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45843" y="934707"/>
            <a:ext cx="5679875" cy="892536"/>
            <a:chOff x="2136069" y="1010103"/>
            <a:chExt cx="5679875" cy="892536"/>
          </a:xfrm>
        </p:grpSpPr>
        <p:sp>
          <p:nvSpPr>
            <p:cNvPr id="4" name="矩形 3"/>
            <p:cNvSpPr/>
            <p:nvPr/>
          </p:nvSpPr>
          <p:spPr>
            <a:xfrm>
              <a:off x="2136069" y="1010104"/>
              <a:ext cx="656829" cy="741742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794806" y="1010104"/>
              <a:ext cx="3874388" cy="741742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平行四边形 5"/>
            <p:cNvSpPr/>
            <p:nvPr/>
          </p:nvSpPr>
          <p:spPr>
            <a:xfrm rot="5400000">
              <a:off x="2597109" y="1205895"/>
              <a:ext cx="892535" cy="500953"/>
            </a:xfrm>
            <a:prstGeom prst="parallelogram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平行四边形 6"/>
            <p:cNvSpPr/>
            <p:nvPr/>
          </p:nvSpPr>
          <p:spPr>
            <a:xfrm rot="16200000" flipV="1">
              <a:off x="3098061" y="1205894"/>
              <a:ext cx="892535" cy="500953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矩形 7"/>
            <p:cNvSpPr/>
            <p:nvPr/>
          </p:nvSpPr>
          <p:spPr>
            <a:xfrm>
              <a:off x="7669194" y="1010104"/>
              <a:ext cx="146750" cy="74174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任意多边形: 形状 21" title="4HYepfwbk0"/>
            <p:cNvSpPr/>
            <p:nvPr/>
          </p:nvSpPr>
          <p:spPr bwMode="auto">
            <a:xfrm>
              <a:off x="3419540" y="1255020"/>
              <a:ext cx="266191" cy="402701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25191" y="3284762"/>
            <a:ext cx="5676578" cy="892536"/>
            <a:chOff x="2139366" y="3240861"/>
            <a:chExt cx="5676578" cy="892536"/>
          </a:xfrm>
        </p:grpSpPr>
        <p:sp>
          <p:nvSpPr>
            <p:cNvPr id="14" name="矩形 13"/>
            <p:cNvSpPr/>
            <p:nvPr/>
          </p:nvSpPr>
          <p:spPr>
            <a:xfrm>
              <a:off x="2139366" y="3240861"/>
              <a:ext cx="653532" cy="741742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</a:rPr>
                <a:t>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794806" y="3240861"/>
              <a:ext cx="3874388" cy="741742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平行四边形 15"/>
            <p:cNvSpPr/>
            <p:nvPr/>
          </p:nvSpPr>
          <p:spPr>
            <a:xfrm rot="5400000">
              <a:off x="2597109" y="3436653"/>
              <a:ext cx="892535" cy="500953"/>
            </a:xfrm>
            <a:prstGeom prst="parallelogram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平行四边形 16"/>
            <p:cNvSpPr/>
            <p:nvPr/>
          </p:nvSpPr>
          <p:spPr>
            <a:xfrm rot="16200000" flipV="1">
              <a:off x="3098061" y="3436652"/>
              <a:ext cx="892535" cy="500953"/>
            </a:xfrm>
            <a:prstGeom prst="parallelogram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矩形 17"/>
            <p:cNvSpPr/>
            <p:nvPr/>
          </p:nvSpPr>
          <p:spPr>
            <a:xfrm>
              <a:off x="7669194" y="3240861"/>
              <a:ext cx="146750" cy="74174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 title="RlNtk0pa6Z"/>
            <p:cNvSpPr/>
            <p:nvPr/>
          </p:nvSpPr>
          <p:spPr bwMode="auto">
            <a:xfrm>
              <a:off x="3423494" y="3481568"/>
              <a:ext cx="242734" cy="411026"/>
            </a:xfrm>
            <a:custGeom>
              <a:avLst/>
              <a:gdLst>
                <a:gd name="connsiteX0" fmla="*/ 65297 w 239713"/>
                <a:gd name="connsiteY0" fmla="*/ 242888 h 336550"/>
                <a:gd name="connsiteX1" fmla="*/ 176003 w 239713"/>
                <a:gd name="connsiteY1" fmla="*/ 242888 h 336550"/>
                <a:gd name="connsiteX2" fmla="*/ 190500 w 239713"/>
                <a:gd name="connsiteY2" fmla="*/ 257856 h 336550"/>
                <a:gd name="connsiteX3" fmla="*/ 176003 w 239713"/>
                <a:gd name="connsiteY3" fmla="*/ 271463 h 336550"/>
                <a:gd name="connsiteX4" fmla="*/ 65297 w 239713"/>
                <a:gd name="connsiteY4" fmla="*/ 271463 h 336550"/>
                <a:gd name="connsiteX5" fmla="*/ 50800 w 239713"/>
                <a:gd name="connsiteY5" fmla="*/ 257856 h 336550"/>
                <a:gd name="connsiteX6" fmla="*/ 65297 w 239713"/>
                <a:gd name="connsiteY6" fmla="*/ 242888 h 336550"/>
                <a:gd name="connsiteX7" fmla="*/ 65297 w 239713"/>
                <a:gd name="connsiteY7" fmla="*/ 173038 h 336550"/>
                <a:gd name="connsiteX8" fmla="*/ 176003 w 239713"/>
                <a:gd name="connsiteY8" fmla="*/ 173038 h 336550"/>
                <a:gd name="connsiteX9" fmla="*/ 190500 w 239713"/>
                <a:gd name="connsiteY9" fmla="*/ 187326 h 336550"/>
                <a:gd name="connsiteX10" fmla="*/ 176003 w 239713"/>
                <a:gd name="connsiteY10" fmla="*/ 201613 h 336550"/>
                <a:gd name="connsiteX11" fmla="*/ 65297 w 239713"/>
                <a:gd name="connsiteY11" fmla="*/ 201613 h 336550"/>
                <a:gd name="connsiteX12" fmla="*/ 50800 w 239713"/>
                <a:gd name="connsiteY12" fmla="*/ 187326 h 336550"/>
                <a:gd name="connsiteX13" fmla="*/ 65297 w 239713"/>
                <a:gd name="connsiteY13" fmla="*/ 173038 h 336550"/>
                <a:gd name="connsiteX14" fmla="*/ 65297 w 239713"/>
                <a:gd name="connsiteY14" fmla="*/ 101600 h 336550"/>
                <a:gd name="connsiteX15" fmla="*/ 176003 w 239713"/>
                <a:gd name="connsiteY15" fmla="*/ 101600 h 336550"/>
                <a:gd name="connsiteX16" fmla="*/ 190500 w 239713"/>
                <a:gd name="connsiteY16" fmla="*/ 115888 h 336550"/>
                <a:gd name="connsiteX17" fmla="*/ 176003 w 239713"/>
                <a:gd name="connsiteY17" fmla="*/ 130175 h 336550"/>
                <a:gd name="connsiteX18" fmla="*/ 65297 w 239713"/>
                <a:gd name="connsiteY18" fmla="*/ 130175 h 336550"/>
                <a:gd name="connsiteX19" fmla="*/ 50800 w 239713"/>
                <a:gd name="connsiteY19" fmla="*/ 115888 h 336550"/>
                <a:gd name="connsiteX20" fmla="*/ 65297 w 239713"/>
                <a:gd name="connsiteY20" fmla="*/ 101600 h 336550"/>
                <a:gd name="connsiteX21" fmla="*/ 31221 w 239713"/>
                <a:gd name="connsiteY21" fmla="*/ 66675 h 336550"/>
                <a:gd name="connsiteX22" fmla="*/ 28575 w 239713"/>
                <a:gd name="connsiteY22" fmla="*/ 70614 h 336550"/>
                <a:gd name="connsiteX23" fmla="*/ 28575 w 239713"/>
                <a:gd name="connsiteY23" fmla="*/ 306937 h 336550"/>
                <a:gd name="connsiteX24" fmla="*/ 31221 w 239713"/>
                <a:gd name="connsiteY24" fmla="*/ 309563 h 336550"/>
                <a:gd name="connsiteX25" fmla="*/ 208492 w 239713"/>
                <a:gd name="connsiteY25" fmla="*/ 309563 h 336550"/>
                <a:gd name="connsiteX26" fmla="*/ 211138 w 239713"/>
                <a:gd name="connsiteY26" fmla="*/ 306937 h 336550"/>
                <a:gd name="connsiteX27" fmla="*/ 211138 w 239713"/>
                <a:gd name="connsiteY27" fmla="*/ 70614 h 336550"/>
                <a:gd name="connsiteX28" fmla="*/ 208492 w 239713"/>
                <a:gd name="connsiteY28" fmla="*/ 66675 h 336550"/>
                <a:gd name="connsiteX29" fmla="*/ 31221 w 239713"/>
                <a:gd name="connsiteY29" fmla="*/ 66675 h 336550"/>
                <a:gd name="connsiteX30" fmla="*/ 105753 w 239713"/>
                <a:gd name="connsiteY30" fmla="*/ 28575 h 336550"/>
                <a:gd name="connsiteX31" fmla="*/ 103188 w 239713"/>
                <a:gd name="connsiteY31" fmla="*/ 31221 h 336550"/>
                <a:gd name="connsiteX32" fmla="*/ 103188 w 239713"/>
                <a:gd name="connsiteY32" fmla="*/ 36513 h 336550"/>
                <a:gd name="connsiteX33" fmla="*/ 136526 w 239713"/>
                <a:gd name="connsiteY33" fmla="*/ 36513 h 336550"/>
                <a:gd name="connsiteX34" fmla="*/ 136526 w 239713"/>
                <a:gd name="connsiteY34" fmla="*/ 31221 h 336550"/>
                <a:gd name="connsiteX35" fmla="*/ 133962 w 239713"/>
                <a:gd name="connsiteY35" fmla="*/ 28575 h 336550"/>
                <a:gd name="connsiteX36" fmla="*/ 105753 w 239713"/>
                <a:gd name="connsiteY36" fmla="*/ 28575 h 336550"/>
                <a:gd name="connsiteX37" fmla="*/ 105368 w 239713"/>
                <a:gd name="connsiteY37" fmla="*/ 0 h 336550"/>
                <a:gd name="connsiteX38" fmla="*/ 134345 w 239713"/>
                <a:gd name="connsiteY38" fmla="*/ 0 h 336550"/>
                <a:gd name="connsiteX39" fmla="*/ 165955 w 239713"/>
                <a:gd name="connsiteY39" fmla="*/ 31552 h 336550"/>
                <a:gd name="connsiteX40" fmla="*/ 165955 w 239713"/>
                <a:gd name="connsiteY40" fmla="*/ 36810 h 336550"/>
                <a:gd name="connsiteX41" fmla="*/ 208103 w 239713"/>
                <a:gd name="connsiteY41" fmla="*/ 36810 h 336550"/>
                <a:gd name="connsiteX42" fmla="*/ 239713 w 239713"/>
                <a:gd name="connsiteY42" fmla="*/ 68362 h 336550"/>
                <a:gd name="connsiteX43" fmla="*/ 239713 w 239713"/>
                <a:gd name="connsiteY43" fmla="*/ 304998 h 336550"/>
                <a:gd name="connsiteX44" fmla="*/ 206786 w 239713"/>
                <a:gd name="connsiteY44" fmla="*/ 336550 h 336550"/>
                <a:gd name="connsiteX45" fmla="*/ 31610 w 239713"/>
                <a:gd name="connsiteY45" fmla="*/ 336550 h 336550"/>
                <a:gd name="connsiteX46" fmla="*/ 0 w 239713"/>
                <a:gd name="connsiteY46" fmla="*/ 304998 h 336550"/>
                <a:gd name="connsiteX47" fmla="*/ 0 w 239713"/>
                <a:gd name="connsiteY47" fmla="*/ 68362 h 336550"/>
                <a:gd name="connsiteX48" fmla="*/ 31610 w 239713"/>
                <a:gd name="connsiteY48" fmla="*/ 36810 h 336550"/>
                <a:gd name="connsiteX49" fmla="*/ 73758 w 239713"/>
                <a:gd name="connsiteY49" fmla="*/ 36810 h 336550"/>
                <a:gd name="connsiteX50" fmla="*/ 73758 w 239713"/>
                <a:gd name="connsiteY50" fmla="*/ 31552 h 336550"/>
                <a:gd name="connsiteX51" fmla="*/ 105368 w 239713"/>
                <a:gd name="connsiteY5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39713" h="336550">
                  <a:moveTo>
                    <a:pt x="65297" y="242888"/>
                  </a:moveTo>
                  <a:cubicBezTo>
                    <a:pt x="65297" y="242888"/>
                    <a:pt x="65297" y="242888"/>
                    <a:pt x="176003" y="242888"/>
                  </a:cubicBezTo>
                  <a:cubicBezTo>
                    <a:pt x="183911" y="242888"/>
                    <a:pt x="190500" y="249692"/>
                    <a:pt x="190500" y="257856"/>
                  </a:cubicBezTo>
                  <a:cubicBezTo>
                    <a:pt x="190500" y="266020"/>
                    <a:pt x="183911" y="271463"/>
                    <a:pt x="176003" y="271463"/>
                  </a:cubicBezTo>
                  <a:cubicBezTo>
                    <a:pt x="176003" y="271463"/>
                    <a:pt x="176003" y="271463"/>
                    <a:pt x="65297" y="271463"/>
                  </a:cubicBezTo>
                  <a:cubicBezTo>
                    <a:pt x="57390" y="271463"/>
                    <a:pt x="50800" y="266020"/>
                    <a:pt x="50800" y="257856"/>
                  </a:cubicBezTo>
                  <a:cubicBezTo>
                    <a:pt x="50800" y="249692"/>
                    <a:pt x="57390" y="242888"/>
                    <a:pt x="65297" y="242888"/>
                  </a:cubicBezTo>
                  <a:close/>
                  <a:moveTo>
                    <a:pt x="65297" y="173038"/>
                  </a:moveTo>
                  <a:cubicBezTo>
                    <a:pt x="65297" y="173038"/>
                    <a:pt x="65297" y="173038"/>
                    <a:pt x="176003" y="173038"/>
                  </a:cubicBezTo>
                  <a:cubicBezTo>
                    <a:pt x="183911" y="173038"/>
                    <a:pt x="190500" y="179532"/>
                    <a:pt x="190500" y="187326"/>
                  </a:cubicBezTo>
                  <a:cubicBezTo>
                    <a:pt x="190500" y="195119"/>
                    <a:pt x="183911" y="201613"/>
                    <a:pt x="176003" y="201613"/>
                  </a:cubicBezTo>
                  <a:cubicBezTo>
                    <a:pt x="176003" y="201613"/>
                    <a:pt x="176003" y="201613"/>
                    <a:pt x="65297" y="201613"/>
                  </a:cubicBezTo>
                  <a:cubicBezTo>
                    <a:pt x="57390" y="201613"/>
                    <a:pt x="50800" y="195119"/>
                    <a:pt x="50800" y="187326"/>
                  </a:cubicBezTo>
                  <a:cubicBezTo>
                    <a:pt x="50800" y="179532"/>
                    <a:pt x="57390" y="173038"/>
                    <a:pt x="65297" y="173038"/>
                  </a:cubicBezTo>
                  <a:close/>
                  <a:moveTo>
                    <a:pt x="65297" y="101600"/>
                  </a:moveTo>
                  <a:cubicBezTo>
                    <a:pt x="65297" y="101600"/>
                    <a:pt x="65297" y="101600"/>
                    <a:pt x="176003" y="101600"/>
                  </a:cubicBezTo>
                  <a:cubicBezTo>
                    <a:pt x="183911" y="101600"/>
                    <a:pt x="190500" y="108094"/>
                    <a:pt x="190500" y="115888"/>
                  </a:cubicBezTo>
                  <a:cubicBezTo>
                    <a:pt x="190500" y="123681"/>
                    <a:pt x="183911" y="130175"/>
                    <a:pt x="176003" y="130175"/>
                  </a:cubicBezTo>
                  <a:cubicBezTo>
                    <a:pt x="176003" y="130175"/>
                    <a:pt x="176003" y="130175"/>
                    <a:pt x="65297" y="130175"/>
                  </a:cubicBezTo>
                  <a:cubicBezTo>
                    <a:pt x="57390" y="130175"/>
                    <a:pt x="50800" y="123681"/>
                    <a:pt x="50800" y="115888"/>
                  </a:cubicBezTo>
                  <a:cubicBezTo>
                    <a:pt x="50800" y="108094"/>
                    <a:pt x="57390" y="101600"/>
                    <a:pt x="65297" y="101600"/>
                  </a:cubicBezTo>
                  <a:close/>
                  <a:moveTo>
                    <a:pt x="31221" y="66675"/>
                  </a:moveTo>
                  <a:cubicBezTo>
                    <a:pt x="29898" y="66675"/>
                    <a:pt x="28575" y="67988"/>
                    <a:pt x="28575" y="70614"/>
                  </a:cubicBezTo>
                  <a:cubicBezTo>
                    <a:pt x="28575" y="70614"/>
                    <a:pt x="28575" y="70614"/>
                    <a:pt x="28575" y="306937"/>
                  </a:cubicBezTo>
                  <a:cubicBezTo>
                    <a:pt x="28575" y="308250"/>
                    <a:pt x="29898" y="309563"/>
                    <a:pt x="31221" y="309563"/>
                  </a:cubicBezTo>
                  <a:cubicBezTo>
                    <a:pt x="31221" y="309563"/>
                    <a:pt x="31221" y="309563"/>
                    <a:pt x="208492" y="309563"/>
                  </a:cubicBezTo>
                  <a:cubicBezTo>
                    <a:pt x="209815" y="309563"/>
                    <a:pt x="211138" y="308250"/>
                    <a:pt x="211138" y="306937"/>
                  </a:cubicBezTo>
                  <a:lnTo>
                    <a:pt x="211138" y="70614"/>
                  </a:lnTo>
                  <a:cubicBezTo>
                    <a:pt x="211138" y="67988"/>
                    <a:pt x="209815" y="66675"/>
                    <a:pt x="208492" y="66675"/>
                  </a:cubicBezTo>
                  <a:cubicBezTo>
                    <a:pt x="208492" y="66675"/>
                    <a:pt x="208492" y="66675"/>
                    <a:pt x="31221" y="66675"/>
                  </a:cubicBezTo>
                  <a:close/>
                  <a:moveTo>
                    <a:pt x="105753" y="28575"/>
                  </a:moveTo>
                  <a:cubicBezTo>
                    <a:pt x="104470" y="28575"/>
                    <a:pt x="103188" y="29898"/>
                    <a:pt x="103188" y="31221"/>
                  </a:cubicBezTo>
                  <a:cubicBezTo>
                    <a:pt x="103188" y="31221"/>
                    <a:pt x="103188" y="31221"/>
                    <a:pt x="103188" y="36513"/>
                  </a:cubicBezTo>
                  <a:cubicBezTo>
                    <a:pt x="103188" y="36513"/>
                    <a:pt x="103188" y="36513"/>
                    <a:pt x="136526" y="36513"/>
                  </a:cubicBezTo>
                  <a:cubicBezTo>
                    <a:pt x="136526" y="36513"/>
                    <a:pt x="136526" y="36513"/>
                    <a:pt x="136526" y="31221"/>
                  </a:cubicBezTo>
                  <a:cubicBezTo>
                    <a:pt x="136526" y="29898"/>
                    <a:pt x="135244" y="28575"/>
                    <a:pt x="133962" y="28575"/>
                  </a:cubicBezTo>
                  <a:cubicBezTo>
                    <a:pt x="133962" y="28575"/>
                    <a:pt x="133962" y="28575"/>
                    <a:pt x="105753" y="28575"/>
                  </a:cubicBezTo>
                  <a:close/>
                  <a:moveTo>
                    <a:pt x="105368" y="0"/>
                  </a:moveTo>
                  <a:cubicBezTo>
                    <a:pt x="105368" y="0"/>
                    <a:pt x="105368" y="0"/>
                    <a:pt x="134345" y="0"/>
                  </a:cubicBezTo>
                  <a:cubicBezTo>
                    <a:pt x="151467" y="0"/>
                    <a:pt x="165955" y="14461"/>
                    <a:pt x="165955" y="31552"/>
                  </a:cubicBezTo>
                  <a:cubicBezTo>
                    <a:pt x="165955" y="31552"/>
                    <a:pt x="165955" y="31552"/>
                    <a:pt x="165955" y="36810"/>
                  </a:cubicBezTo>
                  <a:cubicBezTo>
                    <a:pt x="165955" y="36810"/>
                    <a:pt x="165955" y="36810"/>
                    <a:pt x="208103" y="36810"/>
                  </a:cubicBezTo>
                  <a:cubicBezTo>
                    <a:pt x="225225" y="36810"/>
                    <a:pt x="239713" y="51271"/>
                    <a:pt x="239713" y="68362"/>
                  </a:cubicBezTo>
                  <a:cubicBezTo>
                    <a:pt x="239713" y="68362"/>
                    <a:pt x="239713" y="68362"/>
                    <a:pt x="239713" y="304998"/>
                  </a:cubicBezTo>
                  <a:cubicBezTo>
                    <a:pt x="238396" y="322089"/>
                    <a:pt x="223908" y="336550"/>
                    <a:pt x="206786" y="336550"/>
                  </a:cubicBezTo>
                  <a:cubicBezTo>
                    <a:pt x="206786" y="336550"/>
                    <a:pt x="206786" y="336550"/>
                    <a:pt x="31610" y="336550"/>
                  </a:cubicBezTo>
                  <a:cubicBezTo>
                    <a:pt x="14488" y="336550"/>
                    <a:pt x="0" y="322089"/>
                    <a:pt x="0" y="304998"/>
                  </a:cubicBezTo>
                  <a:cubicBezTo>
                    <a:pt x="0" y="304998"/>
                    <a:pt x="0" y="304998"/>
                    <a:pt x="0" y="68362"/>
                  </a:cubicBezTo>
                  <a:cubicBezTo>
                    <a:pt x="0" y="51271"/>
                    <a:pt x="14488" y="36810"/>
                    <a:pt x="31610" y="36810"/>
                  </a:cubicBezTo>
                  <a:cubicBezTo>
                    <a:pt x="31610" y="36810"/>
                    <a:pt x="31610" y="36810"/>
                    <a:pt x="73758" y="36810"/>
                  </a:cubicBezTo>
                  <a:cubicBezTo>
                    <a:pt x="73758" y="36810"/>
                    <a:pt x="73758" y="36810"/>
                    <a:pt x="73758" y="31552"/>
                  </a:cubicBezTo>
                  <a:cubicBezTo>
                    <a:pt x="73758" y="14461"/>
                    <a:pt x="88246" y="0"/>
                    <a:pt x="1053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31841" y="2120178"/>
            <a:ext cx="5820306" cy="955628"/>
            <a:chOff x="2136070" y="2125482"/>
            <a:chExt cx="5679874" cy="892535"/>
          </a:xfrm>
        </p:grpSpPr>
        <p:sp>
          <p:nvSpPr>
            <p:cNvPr id="9" name="矩形 8"/>
            <p:cNvSpPr/>
            <p:nvPr/>
          </p:nvSpPr>
          <p:spPr>
            <a:xfrm>
              <a:off x="2136070" y="2125482"/>
              <a:ext cx="656831" cy="741742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</a:rPr>
                <a:t>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794806" y="2125482"/>
              <a:ext cx="3874388" cy="741742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平行四边形 10"/>
            <p:cNvSpPr/>
            <p:nvPr/>
          </p:nvSpPr>
          <p:spPr>
            <a:xfrm rot="5400000">
              <a:off x="2597109" y="2321273"/>
              <a:ext cx="892535" cy="500953"/>
            </a:xfrm>
            <a:prstGeom prst="parallelogram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平行四边形 11"/>
            <p:cNvSpPr/>
            <p:nvPr/>
          </p:nvSpPr>
          <p:spPr>
            <a:xfrm rot="16200000" flipV="1">
              <a:off x="3098061" y="2321273"/>
              <a:ext cx="892535" cy="500953"/>
            </a:xfrm>
            <a:prstGeom prst="parallelogram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矩形 12"/>
            <p:cNvSpPr/>
            <p:nvPr/>
          </p:nvSpPr>
          <p:spPr>
            <a:xfrm>
              <a:off x="7669194" y="2125482"/>
              <a:ext cx="146750" cy="74174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任意多边形: 形状 23" title="hWgZDclmtu"/>
            <p:cNvSpPr/>
            <p:nvPr/>
          </p:nvSpPr>
          <p:spPr bwMode="auto">
            <a:xfrm>
              <a:off x="3400153" y="2416333"/>
              <a:ext cx="304967" cy="310832"/>
            </a:xfrm>
            <a:custGeom>
              <a:avLst/>
              <a:gdLst>
                <a:gd name="connsiteX0" fmla="*/ 46038 w 338137"/>
                <a:gd name="connsiteY0" fmla="*/ 261937 h 285750"/>
                <a:gd name="connsiteX1" fmla="*/ 38100 w 338137"/>
                <a:gd name="connsiteY1" fmla="*/ 269875 h 285750"/>
                <a:gd name="connsiteX2" fmla="*/ 46038 w 338137"/>
                <a:gd name="connsiteY2" fmla="*/ 277813 h 285750"/>
                <a:gd name="connsiteX3" fmla="*/ 53976 w 338137"/>
                <a:gd name="connsiteY3" fmla="*/ 269875 h 285750"/>
                <a:gd name="connsiteX4" fmla="*/ 46038 w 338137"/>
                <a:gd name="connsiteY4" fmla="*/ 261937 h 285750"/>
                <a:gd name="connsiteX5" fmla="*/ 288131 w 338137"/>
                <a:gd name="connsiteY5" fmla="*/ 184150 h 285750"/>
                <a:gd name="connsiteX6" fmla="*/ 277812 w 338137"/>
                <a:gd name="connsiteY6" fmla="*/ 194469 h 285750"/>
                <a:gd name="connsiteX7" fmla="*/ 288131 w 338137"/>
                <a:gd name="connsiteY7" fmla="*/ 204788 h 285750"/>
                <a:gd name="connsiteX8" fmla="*/ 298450 w 338137"/>
                <a:gd name="connsiteY8" fmla="*/ 194469 h 285750"/>
                <a:gd name="connsiteX9" fmla="*/ 288131 w 338137"/>
                <a:gd name="connsiteY9" fmla="*/ 184150 h 285750"/>
                <a:gd name="connsiteX10" fmla="*/ 19050 w 338137"/>
                <a:gd name="connsiteY10" fmla="*/ 163512 h 285750"/>
                <a:gd name="connsiteX11" fmla="*/ 19050 w 338137"/>
                <a:gd name="connsiteY11" fmla="*/ 242887 h 285750"/>
                <a:gd name="connsiteX12" fmla="*/ 73025 w 338137"/>
                <a:gd name="connsiteY12" fmla="*/ 242887 h 285750"/>
                <a:gd name="connsiteX13" fmla="*/ 73025 w 338137"/>
                <a:gd name="connsiteY13" fmla="*/ 163512 h 285750"/>
                <a:gd name="connsiteX14" fmla="*/ 12010 w 338137"/>
                <a:gd name="connsiteY14" fmla="*/ 139700 h 285750"/>
                <a:gd name="connsiteX15" fmla="*/ 81400 w 338137"/>
                <a:gd name="connsiteY15" fmla="*/ 139700 h 285750"/>
                <a:gd name="connsiteX16" fmla="*/ 92075 w 338137"/>
                <a:gd name="connsiteY16" fmla="*/ 151650 h 285750"/>
                <a:gd name="connsiteX17" fmla="*/ 92075 w 338137"/>
                <a:gd name="connsiteY17" fmla="*/ 273801 h 285750"/>
                <a:gd name="connsiteX18" fmla="*/ 81400 w 338137"/>
                <a:gd name="connsiteY18" fmla="*/ 285750 h 285750"/>
                <a:gd name="connsiteX19" fmla="*/ 12010 w 338137"/>
                <a:gd name="connsiteY19" fmla="*/ 285750 h 285750"/>
                <a:gd name="connsiteX20" fmla="*/ 0 w 338137"/>
                <a:gd name="connsiteY20" fmla="*/ 273801 h 285750"/>
                <a:gd name="connsiteX21" fmla="*/ 0 w 338137"/>
                <a:gd name="connsiteY21" fmla="*/ 151650 h 285750"/>
                <a:gd name="connsiteX22" fmla="*/ 12010 w 338137"/>
                <a:gd name="connsiteY22" fmla="*/ 139700 h 285750"/>
                <a:gd name="connsiteX23" fmla="*/ 177849 w 338137"/>
                <a:gd name="connsiteY23" fmla="*/ 131762 h 285750"/>
                <a:gd name="connsiteX24" fmla="*/ 179144 w 338137"/>
                <a:gd name="connsiteY24" fmla="*/ 134394 h 285750"/>
                <a:gd name="connsiteX25" fmla="*/ 192088 w 338137"/>
                <a:gd name="connsiteY25" fmla="*/ 142291 h 285750"/>
                <a:gd name="connsiteX26" fmla="*/ 192088 w 338137"/>
                <a:gd name="connsiteY26" fmla="*/ 268640 h 285750"/>
                <a:gd name="connsiteX27" fmla="*/ 173966 w 338137"/>
                <a:gd name="connsiteY27" fmla="*/ 285750 h 285750"/>
                <a:gd name="connsiteX28" fmla="*/ 107950 w 338137"/>
                <a:gd name="connsiteY28" fmla="*/ 285750 h 285750"/>
                <a:gd name="connsiteX29" fmla="*/ 109244 w 338137"/>
                <a:gd name="connsiteY29" fmla="*/ 276537 h 285750"/>
                <a:gd name="connsiteX30" fmla="*/ 109244 w 338137"/>
                <a:gd name="connsiteY30" fmla="*/ 273905 h 285750"/>
                <a:gd name="connsiteX31" fmla="*/ 115716 w 338137"/>
                <a:gd name="connsiteY31" fmla="*/ 275221 h 285750"/>
                <a:gd name="connsiteX32" fmla="*/ 124778 w 338137"/>
                <a:gd name="connsiteY32" fmla="*/ 264692 h 285750"/>
                <a:gd name="connsiteX33" fmla="*/ 115716 w 338137"/>
                <a:gd name="connsiteY33" fmla="*/ 254163 h 285750"/>
                <a:gd name="connsiteX34" fmla="*/ 109244 w 338137"/>
                <a:gd name="connsiteY34" fmla="*/ 256795 h 285750"/>
                <a:gd name="connsiteX35" fmla="*/ 109244 w 338137"/>
                <a:gd name="connsiteY35" fmla="*/ 235737 h 285750"/>
                <a:gd name="connsiteX36" fmla="*/ 167494 w 338137"/>
                <a:gd name="connsiteY36" fmla="*/ 235737 h 285750"/>
                <a:gd name="connsiteX37" fmla="*/ 167494 w 338137"/>
                <a:gd name="connsiteY37" fmla="*/ 142291 h 285750"/>
                <a:gd name="connsiteX38" fmla="*/ 177849 w 338137"/>
                <a:gd name="connsiteY38" fmla="*/ 131762 h 285750"/>
                <a:gd name="connsiteX39" fmla="*/ 54988 w 338137"/>
                <a:gd name="connsiteY39" fmla="*/ 82550 h 285750"/>
                <a:gd name="connsiteX40" fmla="*/ 136812 w 338137"/>
                <a:gd name="connsiteY40" fmla="*/ 82550 h 285750"/>
                <a:gd name="connsiteX41" fmla="*/ 143411 w 338137"/>
                <a:gd name="connsiteY41" fmla="*/ 96838 h 285750"/>
                <a:gd name="connsiteX42" fmla="*/ 146050 w 338137"/>
                <a:gd name="connsiteY42" fmla="*/ 98137 h 285750"/>
                <a:gd name="connsiteX43" fmla="*/ 134173 w 338137"/>
                <a:gd name="connsiteY43" fmla="*/ 109827 h 285750"/>
                <a:gd name="connsiteX44" fmla="*/ 61587 w 338137"/>
                <a:gd name="connsiteY44" fmla="*/ 109827 h 285750"/>
                <a:gd name="connsiteX45" fmla="*/ 61587 w 338137"/>
                <a:gd name="connsiteY45" fmla="*/ 125413 h 285750"/>
                <a:gd name="connsiteX46" fmla="*/ 36512 w 338137"/>
                <a:gd name="connsiteY46" fmla="*/ 125413 h 285750"/>
                <a:gd name="connsiteX47" fmla="*/ 36512 w 338137"/>
                <a:gd name="connsiteY47" fmla="*/ 99436 h 285750"/>
                <a:gd name="connsiteX48" fmla="*/ 54988 w 338137"/>
                <a:gd name="connsiteY48" fmla="*/ 82550 h 285750"/>
                <a:gd name="connsiteX49" fmla="*/ 208756 w 338137"/>
                <a:gd name="connsiteY49" fmla="*/ 63500 h 285750"/>
                <a:gd name="connsiteX50" fmla="*/ 210079 w 338137"/>
                <a:gd name="connsiteY50" fmla="*/ 63500 h 285750"/>
                <a:gd name="connsiteX51" fmla="*/ 212725 w 338137"/>
                <a:gd name="connsiteY51" fmla="*/ 64819 h 285750"/>
                <a:gd name="connsiteX52" fmla="*/ 212725 w 338137"/>
                <a:gd name="connsiteY52" fmla="*/ 67458 h 285750"/>
                <a:gd name="connsiteX53" fmla="*/ 195527 w 338137"/>
                <a:gd name="connsiteY53" fmla="*/ 126822 h 285750"/>
                <a:gd name="connsiteX54" fmla="*/ 192881 w 338137"/>
                <a:gd name="connsiteY54" fmla="*/ 129460 h 285750"/>
                <a:gd name="connsiteX55" fmla="*/ 188913 w 338137"/>
                <a:gd name="connsiteY55" fmla="*/ 128141 h 285750"/>
                <a:gd name="connsiteX56" fmla="*/ 180975 w 338137"/>
                <a:gd name="connsiteY56" fmla="*/ 112310 h 285750"/>
                <a:gd name="connsiteX57" fmla="*/ 137319 w 338137"/>
                <a:gd name="connsiteY57" fmla="*/ 154525 h 285750"/>
                <a:gd name="connsiteX58" fmla="*/ 129381 w 338137"/>
                <a:gd name="connsiteY58" fmla="*/ 157163 h 285750"/>
                <a:gd name="connsiteX59" fmla="*/ 121444 w 338137"/>
                <a:gd name="connsiteY59" fmla="*/ 154525 h 285750"/>
                <a:gd name="connsiteX60" fmla="*/ 121444 w 338137"/>
                <a:gd name="connsiteY60" fmla="*/ 138694 h 285750"/>
                <a:gd name="connsiteX61" fmla="*/ 165100 w 338137"/>
                <a:gd name="connsiteY61" fmla="*/ 95161 h 285750"/>
                <a:gd name="connsiteX62" fmla="*/ 147902 w 338137"/>
                <a:gd name="connsiteY62" fmla="*/ 87246 h 285750"/>
                <a:gd name="connsiteX63" fmla="*/ 146579 w 338137"/>
                <a:gd name="connsiteY63" fmla="*/ 83288 h 285750"/>
                <a:gd name="connsiteX64" fmla="*/ 149225 w 338137"/>
                <a:gd name="connsiteY64" fmla="*/ 80650 h 285750"/>
                <a:gd name="connsiteX65" fmla="*/ 208756 w 338137"/>
                <a:gd name="connsiteY65" fmla="*/ 63500 h 285750"/>
                <a:gd name="connsiteX66" fmla="*/ 101335 w 338137"/>
                <a:gd name="connsiteY66" fmla="*/ 0 h 285750"/>
                <a:gd name="connsiteX67" fmla="*/ 305064 w 338137"/>
                <a:gd name="connsiteY67" fmla="*/ 0 h 285750"/>
                <a:gd name="connsiteX68" fmla="*/ 338137 w 338137"/>
                <a:gd name="connsiteY68" fmla="*/ 34237 h 285750"/>
                <a:gd name="connsiteX69" fmla="*/ 338137 w 338137"/>
                <a:gd name="connsiteY69" fmla="*/ 188305 h 285750"/>
                <a:gd name="connsiteX70" fmla="*/ 305064 w 338137"/>
                <a:gd name="connsiteY70" fmla="*/ 221226 h 285750"/>
                <a:gd name="connsiteX71" fmla="*/ 233627 w 338137"/>
                <a:gd name="connsiteY71" fmla="*/ 221226 h 285750"/>
                <a:gd name="connsiteX72" fmla="*/ 233627 w 338137"/>
                <a:gd name="connsiteY72" fmla="*/ 243612 h 285750"/>
                <a:gd name="connsiteX73" fmla="*/ 265377 w 338137"/>
                <a:gd name="connsiteY73" fmla="*/ 243612 h 285750"/>
                <a:gd name="connsiteX74" fmla="*/ 277283 w 338137"/>
                <a:gd name="connsiteY74" fmla="*/ 256780 h 285750"/>
                <a:gd name="connsiteX75" fmla="*/ 277283 w 338137"/>
                <a:gd name="connsiteY75" fmla="*/ 272582 h 285750"/>
                <a:gd name="connsiteX76" fmla="*/ 265377 w 338137"/>
                <a:gd name="connsiteY76" fmla="*/ 285750 h 285750"/>
                <a:gd name="connsiteX77" fmla="*/ 204523 w 338137"/>
                <a:gd name="connsiteY77" fmla="*/ 285750 h 285750"/>
                <a:gd name="connsiteX78" fmla="*/ 209814 w 338137"/>
                <a:gd name="connsiteY78" fmla="*/ 269948 h 285750"/>
                <a:gd name="connsiteX79" fmla="*/ 209814 w 338137"/>
                <a:gd name="connsiteY79" fmla="*/ 213325 h 285750"/>
                <a:gd name="connsiteX80" fmla="*/ 209814 w 338137"/>
                <a:gd name="connsiteY80" fmla="*/ 172504 h 285750"/>
                <a:gd name="connsiteX81" fmla="*/ 295804 w 338137"/>
                <a:gd name="connsiteY81" fmla="*/ 172504 h 285750"/>
                <a:gd name="connsiteX82" fmla="*/ 309033 w 338137"/>
                <a:gd name="connsiteY82" fmla="*/ 159335 h 285750"/>
                <a:gd name="connsiteX83" fmla="*/ 309033 w 338137"/>
                <a:gd name="connsiteY83" fmla="*/ 39504 h 285750"/>
                <a:gd name="connsiteX84" fmla="*/ 295804 w 338137"/>
                <a:gd name="connsiteY84" fmla="*/ 27653 h 285750"/>
                <a:gd name="connsiteX85" fmla="*/ 109272 w 338137"/>
                <a:gd name="connsiteY85" fmla="*/ 27653 h 285750"/>
                <a:gd name="connsiteX86" fmla="*/ 97366 w 338137"/>
                <a:gd name="connsiteY86" fmla="*/ 39504 h 285750"/>
                <a:gd name="connsiteX87" fmla="*/ 97366 w 338137"/>
                <a:gd name="connsiteY87" fmla="*/ 65841 h 285750"/>
                <a:gd name="connsiteX88" fmla="*/ 68262 w 338137"/>
                <a:gd name="connsiteY88" fmla="*/ 65841 h 285750"/>
                <a:gd name="connsiteX89" fmla="*/ 68262 w 338137"/>
                <a:gd name="connsiteY89" fmla="*/ 34237 h 285750"/>
                <a:gd name="connsiteX90" fmla="*/ 101335 w 338137"/>
                <a:gd name="connsiteY90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38137" h="285750">
                  <a:moveTo>
                    <a:pt x="46038" y="261937"/>
                  </a:moveTo>
                  <a:cubicBezTo>
                    <a:pt x="41654" y="261937"/>
                    <a:pt x="38100" y="265491"/>
                    <a:pt x="38100" y="269875"/>
                  </a:cubicBezTo>
                  <a:cubicBezTo>
                    <a:pt x="38100" y="274259"/>
                    <a:pt x="41654" y="277813"/>
                    <a:pt x="46038" y="277813"/>
                  </a:cubicBezTo>
                  <a:cubicBezTo>
                    <a:pt x="50422" y="277813"/>
                    <a:pt x="53976" y="274259"/>
                    <a:pt x="53976" y="269875"/>
                  </a:cubicBezTo>
                  <a:cubicBezTo>
                    <a:pt x="53976" y="265491"/>
                    <a:pt x="50422" y="261937"/>
                    <a:pt x="46038" y="261937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3512"/>
                  </a:moveTo>
                  <a:lnTo>
                    <a:pt x="19050" y="242887"/>
                  </a:lnTo>
                  <a:lnTo>
                    <a:pt x="73025" y="242887"/>
                  </a:lnTo>
                  <a:lnTo>
                    <a:pt x="73025" y="163512"/>
                  </a:lnTo>
                  <a:close/>
                  <a:moveTo>
                    <a:pt x="12010" y="139700"/>
                  </a:moveTo>
                  <a:cubicBezTo>
                    <a:pt x="12010" y="139700"/>
                    <a:pt x="12010" y="139700"/>
                    <a:pt x="81400" y="139700"/>
                  </a:cubicBezTo>
                  <a:cubicBezTo>
                    <a:pt x="86737" y="139700"/>
                    <a:pt x="92075" y="145011"/>
                    <a:pt x="92075" y="151650"/>
                  </a:cubicBezTo>
                  <a:cubicBezTo>
                    <a:pt x="92075" y="151650"/>
                    <a:pt x="92075" y="151650"/>
                    <a:pt x="92075" y="273801"/>
                  </a:cubicBezTo>
                  <a:cubicBezTo>
                    <a:pt x="92075" y="280439"/>
                    <a:pt x="86737" y="285750"/>
                    <a:pt x="81400" y="285750"/>
                  </a:cubicBezTo>
                  <a:cubicBezTo>
                    <a:pt x="81400" y="285750"/>
                    <a:pt x="81400" y="285750"/>
                    <a:pt x="12010" y="285750"/>
                  </a:cubicBezTo>
                  <a:cubicBezTo>
                    <a:pt x="5338" y="285750"/>
                    <a:pt x="0" y="280439"/>
                    <a:pt x="0" y="273801"/>
                  </a:cubicBezTo>
                  <a:cubicBezTo>
                    <a:pt x="0" y="273801"/>
                    <a:pt x="0" y="273801"/>
                    <a:pt x="0" y="151650"/>
                  </a:cubicBezTo>
                  <a:cubicBezTo>
                    <a:pt x="0" y="145011"/>
                    <a:pt x="5338" y="139700"/>
                    <a:pt x="12010" y="139700"/>
                  </a:cubicBezTo>
                  <a:close/>
                  <a:moveTo>
                    <a:pt x="177849" y="131762"/>
                  </a:moveTo>
                  <a:cubicBezTo>
                    <a:pt x="177849" y="131762"/>
                    <a:pt x="177849" y="131762"/>
                    <a:pt x="179144" y="134394"/>
                  </a:cubicBezTo>
                  <a:cubicBezTo>
                    <a:pt x="181733" y="138343"/>
                    <a:pt x="186910" y="142291"/>
                    <a:pt x="192088" y="142291"/>
                  </a:cubicBezTo>
                  <a:cubicBezTo>
                    <a:pt x="192088" y="142291"/>
                    <a:pt x="192088" y="142291"/>
                    <a:pt x="192088" y="268640"/>
                  </a:cubicBezTo>
                  <a:cubicBezTo>
                    <a:pt x="192088" y="277853"/>
                    <a:pt x="184322" y="285750"/>
                    <a:pt x="173966" y="285750"/>
                  </a:cubicBezTo>
                  <a:cubicBezTo>
                    <a:pt x="173966" y="285750"/>
                    <a:pt x="173966" y="285750"/>
                    <a:pt x="107950" y="285750"/>
                  </a:cubicBezTo>
                  <a:cubicBezTo>
                    <a:pt x="109244" y="283118"/>
                    <a:pt x="109244" y="279169"/>
                    <a:pt x="109244" y="276537"/>
                  </a:cubicBezTo>
                  <a:cubicBezTo>
                    <a:pt x="109244" y="276537"/>
                    <a:pt x="109244" y="276537"/>
                    <a:pt x="109244" y="273905"/>
                  </a:cubicBezTo>
                  <a:cubicBezTo>
                    <a:pt x="110539" y="273905"/>
                    <a:pt x="113128" y="275221"/>
                    <a:pt x="115716" y="275221"/>
                  </a:cubicBezTo>
                  <a:cubicBezTo>
                    <a:pt x="120894" y="275221"/>
                    <a:pt x="124778" y="271273"/>
                    <a:pt x="124778" y="264692"/>
                  </a:cubicBezTo>
                  <a:cubicBezTo>
                    <a:pt x="124778" y="259427"/>
                    <a:pt x="120894" y="254163"/>
                    <a:pt x="115716" y="254163"/>
                  </a:cubicBezTo>
                  <a:cubicBezTo>
                    <a:pt x="113128" y="254163"/>
                    <a:pt x="110539" y="255479"/>
                    <a:pt x="109244" y="256795"/>
                  </a:cubicBezTo>
                  <a:cubicBezTo>
                    <a:pt x="109244" y="256795"/>
                    <a:pt x="109244" y="256795"/>
                    <a:pt x="109244" y="235737"/>
                  </a:cubicBezTo>
                  <a:cubicBezTo>
                    <a:pt x="109244" y="235737"/>
                    <a:pt x="109244" y="235737"/>
                    <a:pt x="167494" y="235737"/>
                  </a:cubicBezTo>
                  <a:cubicBezTo>
                    <a:pt x="167494" y="235737"/>
                    <a:pt x="167494" y="235737"/>
                    <a:pt x="167494" y="142291"/>
                  </a:cubicBezTo>
                  <a:cubicBezTo>
                    <a:pt x="167494" y="142291"/>
                    <a:pt x="167494" y="142291"/>
                    <a:pt x="177849" y="131762"/>
                  </a:cubicBezTo>
                  <a:close/>
                  <a:moveTo>
                    <a:pt x="54988" y="82550"/>
                  </a:moveTo>
                  <a:cubicBezTo>
                    <a:pt x="54988" y="82550"/>
                    <a:pt x="54988" y="82550"/>
                    <a:pt x="136812" y="82550"/>
                  </a:cubicBezTo>
                  <a:cubicBezTo>
                    <a:pt x="135492" y="89045"/>
                    <a:pt x="138132" y="94240"/>
                    <a:pt x="143411" y="96838"/>
                  </a:cubicBezTo>
                  <a:cubicBezTo>
                    <a:pt x="143411" y="96838"/>
                    <a:pt x="143411" y="96838"/>
                    <a:pt x="146050" y="98137"/>
                  </a:cubicBezTo>
                  <a:cubicBezTo>
                    <a:pt x="146050" y="98137"/>
                    <a:pt x="146050" y="98137"/>
                    <a:pt x="134173" y="109827"/>
                  </a:cubicBezTo>
                  <a:cubicBezTo>
                    <a:pt x="134173" y="109827"/>
                    <a:pt x="134173" y="109827"/>
                    <a:pt x="61587" y="109827"/>
                  </a:cubicBezTo>
                  <a:lnTo>
                    <a:pt x="61587" y="125413"/>
                  </a:lnTo>
                  <a:cubicBezTo>
                    <a:pt x="61587" y="125413"/>
                    <a:pt x="61587" y="125413"/>
                    <a:pt x="36512" y="125413"/>
                  </a:cubicBezTo>
                  <a:cubicBezTo>
                    <a:pt x="36512" y="125413"/>
                    <a:pt x="36512" y="125413"/>
                    <a:pt x="36512" y="99436"/>
                  </a:cubicBezTo>
                  <a:cubicBezTo>
                    <a:pt x="36512" y="90343"/>
                    <a:pt x="45750" y="82550"/>
                    <a:pt x="54988" y="82550"/>
                  </a:cubicBezTo>
                  <a:close/>
                  <a:moveTo>
                    <a:pt x="208756" y="63500"/>
                  </a:moveTo>
                  <a:cubicBezTo>
                    <a:pt x="208756" y="63500"/>
                    <a:pt x="210079" y="63500"/>
                    <a:pt x="210079" y="63500"/>
                  </a:cubicBezTo>
                  <a:cubicBezTo>
                    <a:pt x="211402" y="63500"/>
                    <a:pt x="211402" y="63500"/>
                    <a:pt x="212725" y="64819"/>
                  </a:cubicBezTo>
                  <a:cubicBezTo>
                    <a:pt x="212725" y="64819"/>
                    <a:pt x="212725" y="66139"/>
                    <a:pt x="212725" y="67458"/>
                  </a:cubicBezTo>
                  <a:cubicBezTo>
                    <a:pt x="212725" y="67458"/>
                    <a:pt x="212725" y="67458"/>
                    <a:pt x="195527" y="126822"/>
                  </a:cubicBezTo>
                  <a:cubicBezTo>
                    <a:pt x="195527" y="128141"/>
                    <a:pt x="194204" y="129460"/>
                    <a:pt x="192881" y="129460"/>
                  </a:cubicBezTo>
                  <a:cubicBezTo>
                    <a:pt x="191558" y="129460"/>
                    <a:pt x="190236" y="129460"/>
                    <a:pt x="188913" y="128141"/>
                  </a:cubicBezTo>
                  <a:cubicBezTo>
                    <a:pt x="188913" y="128141"/>
                    <a:pt x="188913" y="128141"/>
                    <a:pt x="180975" y="112310"/>
                  </a:cubicBezTo>
                  <a:cubicBezTo>
                    <a:pt x="180975" y="112310"/>
                    <a:pt x="180975" y="112310"/>
                    <a:pt x="137319" y="154525"/>
                  </a:cubicBezTo>
                  <a:cubicBezTo>
                    <a:pt x="135996" y="157163"/>
                    <a:pt x="133350" y="157163"/>
                    <a:pt x="129381" y="157163"/>
                  </a:cubicBezTo>
                  <a:cubicBezTo>
                    <a:pt x="126736" y="157163"/>
                    <a:pt x="124090" y="157163"/>
                    <a:pt x="121444" y="154525"/>
                  </a:cubicBezTo>
                  <a:cubicBezTo>
                    <a:pt x="117475" y="150567"/>
                    <a:pt x="117475" y="142652"/>
                    <a:pt x="121444" y="138694"/>
                  </a:cubicBezTo>
                  <a:cubicBezTo>
                    <a:pt x="121444" y="138694"/>
                    <a:pt x="121444" y="138694"/>
                    <a:pt x="165100" y="95161"/>
                  </a:cubicBezTo>
                  <a:cubicBezTo>
                    <a:pt x="165100" y="95161"/>
                    <a:pt x="165100" y="95161"/>
                    <a:pt x="147902" y="87246"/>
                  </a:cubicBezTo>
                  <a:cubicBezTo>
                    <a:pt x="147902" y="85926"/>
                    <a:pt x="146579" y="84607"/>
                    <a:pt x="146579" y="83288"/>
                  </a:cubicBezTo>
                  <a:cubicBezTo>
                    <a:pt x="146579" y="81969"/>
                    <a:pt x="147902" y="81969"/>
                    <a:pt x="149225" y="80650"/>
                  </a:cubicBezTo>
                  <a:cubicBezTo>
                    <a:pt x="149225" y="80650"/>
                    <a:pt x="149225" y="80650"/>
                    <a:pt x="208756" y="63500"/>
                  </a:cubicBezTo>
                  <a:close/>
                  <a:moveTo>
                    <a:pt x="101335" y="0"/>
                  </a:moveTo>
                  <a:cubicBezTo>
                    <a:pt x="101335" y="0"/>
                    <a:pt x="101335" y="0"/>
                    <a:pt x="305064" y="0"/>
                  </a:cubicBezTo>
                  <a:cubicBezTo>
                    <a:pt x="323585" y="0"/>
                    <a:pt x="338137" y="15802"/>
                    <a:pt x="338137" y="34237"/>
                  </a:cubicBezTo>
                  <a:cubicBezTo>
                    <a:pt x="338137" y="34237"/>
                    <a:pt x="338137" y="34237"/>
                    <a:pt x="338137" y="188305"/>
                  </a:cubicBezTo>
                  <a:cubicBezTo>
                    <a:pt x="338137" y="206741"/>
                    <a:pt x="323585" y="221226"/>
                    <a:pt x="305064" y="221226"/>
                  </a:cubicBezTo>
                  <a:cubicBezTo>
                    <a:pt x="305064" y="221226"/>
                    <a:pt x="305064" y="221226"/>
                    <a:pt x="233627" y="221226"/>
                  </a:cubicBezTo>
                  <a:cubicBezTo>
                    <a:pt x="233627" y="221226"/>
                    <a:pt x="233627" y="221226"/>
                    <a:pt x="233627" y="243612"/>
                  </a:cubicBezTo>
                  <a:cubicBezTo>
                    <a:pt x="233627" y="243612"/>
                    <a:pt x="233627" y="243612"/>
                    <a:pt x="265377" y="243612"/>
                  </a:cubicBezTo>
                  <a:cubicBezTo>
                    <a:pt x="271991" y="243612"/>
                    <a:pt x="277283" y="250196"/>
                    <a:pt x="277283" y="256780"/>
                  </a:cubicBezTo>
                  <a:cubicBezTo>
                    <a:pt x="277283" y="256780"/>
                    <a:pt x="277283" y="256780"/>
                    <a:pt x="277283" y="272582"/>
                  </a:cubicBezTo>
                  <a:cubicBezTo>
                    <a:pt x="277283" y="280483"/>
                    <a:pt x="271991" y="285750"/>
                    <a:pt x="265377" y="285750"/>
                  </a:cubicBezTo>
                  <a:cubicBezTo>
                    <a:pt x="265377" y="285750"/>
                    <a:pt x="265377" y="285750"/>
                    <a:pt x="204523" y="285750"/>
                  </a:cubicBezTo>
                  <a:cubicBezTo>
                    <a:pt x="207168" y="280483"/>
                    <a:pt x="208491" y="275216"/>
                    <a:pt x="209814" y="269948"/>
                  </a:cubicBezTo>
                  <a:cubicBezTo>
                    <a:pt x="209814" y="268631"/>
                    <a:pt x="209814" y="213325"/>
                    <a:pt x="209814" y="213325"/>
                  </a:cubicBezTo>
                  <a:cubicBezTo>
                    <a:pt x="209814" y="213325"/>
                    <a:pt x="209814" y="213325"/>
                    <a:pt x="209814" y="172504"/>
                  </a:cubicBezTo>
                  <a:cubicBezTo>
                    <a:pt x="209814" y="172504"/>
                    <a:pt x="209814" y="172504"/>
                    <a:pt x="295804" y="172504"/>
                  </a:cubicBezTo>
                  <a:cubicBezTo>
                    <a:pt x="303741" y="172504"/>
                    <a:pt x="309033" y="165919"/>
                    <a:pt x="309033" y="159335"/>
                  </a:cubicBezTo>
                  <a:cubicBezTo>
                    <a:pt x="309033" y="159335"/>
                    <a:pt x="309033" y="159335"/>
                    <a:pt x="309033" y="39504"/>
                  </a:cubicBezTo>
                  <a:cubicBezTo>
                    <a:pt x="309033" y="32920"/>
                    <a:pt x="303741" y="27653"/>
                    <a:pt x="295804" y="27653"/>
                  </a:cubicBezTo>
                  <a:cubicBezTo>
                    <a:pt x="295804" y="27653"/>
                    <a:pt x="295804" y="27653"/>
                    <a:pt x="109272" y="27653"/>
                  </a:cubicBezTo>
                  <a:cubicBezTo>
                    <a:pt x="102658" y="27653"/>
                    <a:pt x="97366" y="32920"/>
                    <a:pt x="97366" y="39504"/>
                  </a:cubicBezTo>
                  <a:cubicBezTo>
                    <a:pt x="97366" y="39504"/>
                    <a:pt x="97366" y="39504"/>
                    <a:pt x="97366" y="65841"/>
                  </a:cubicBezTo>
                  <a:cubicBezTo>
                    <a:pt x="97366" y="65841"/>
                    <a:pt x="97366" y="65841"/>
                    <a:pt x="68262" y="65841"/>
                  </a:cubicBezTo>
                  <a:cubicBezTo>
                    <a:pt x="68262" y="65841"/>
                    <a:pt x="68262" y="65841"/>
                    <a:pt x="68262" y="34237"/>
                  </a:cubicBezTo>
                  <a:cubicBezTo>
                    <a:pt x="68262" y="15802"/>
                    <a:pt x="82814" y="0"/>
                    <a:pt x="1013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六、点的构成形式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10958" y="1088099"/>
            <a:ext cx="37680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/>
              <a:t>将</a:t>
            </a:r>
            <a:r>
              <a:rPr lang="zh-CN" altLang="zh-CN" sz="1200" dirty="0" smtClean="0"/>
              <a:t>不同</a:t>
            </a:r>
            <a:r>
              <a:rPr lang="zh-CN" altLang="zh-CN" sz="1200" dirty="0"/>
              <a:t>大小、疏密</a:t>
            </a:r>
            <a:r>
              <a:rPr lang="zh-CN" altLang="zh-CN" sz="1200" dirty="0" smtClean="0"/>
              <a:t>的混合</a:t>
            </a:r>
            <a:r>
              <a:rPr lang="zh-CN" altLang="zh-CN" sz="1200" dirty="0"/>
              <a:t>排列，使之成为一种散点式的构成形式。</a:t>
            </a:r>
            <a:endParaRPr lang="zh-CN" altLang="en-US" sz="1200" dirty="0"/>
          </a:p>
          <a:p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3097358" y="2286429"/>
            <a:ext cx="3742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将大小一致的点按一定的</a:t>
            </a:r>
            <a:r>
              <a:rPr lang="zh-CN" altLang="zh-CN" sz="1200" dirty="0" smtClean="0"/>
              <a:t>方向</a:t>
            </a:r>
            <a:r>
              <a:rPr lang="zh-CN" altLang="zh-CN" sz="1200" dirty="0"/>
              <a:t>有</a:t>
            </a:r>
            <a:r>
              <a:rPr lang="zh-CN" altLang="zh-CN" sz="1200" dirty="0" smtClean="0"/>
              <a:t>规律</a:t>
            </a:r>
            <a:r>
              <a:rPr lang="zh-CN" altLang="en-US" sz="1200" dirty="0" smtClean="0"/>
              <a:t>地</a:t>
            </a:r>
            <a:r>
              <a:rPr lang="zh-CN" altLang="zh-CN" sz="1200" dirty="0" smtClean="0"/>
              <a:t>进行排列，</a:t>
            </a:r>
            <a:r>
              <a:rPr lang="zh-CN" altLang="en-US" sz="1200" dirty="0" smtClean="0"/>
              <a:t>会</a:t>
            </a:r>
            <a:r>
              <a:rPr lang="zh-CN" altLang="zh-CN" sz="1200" dirty="0" smtClean="0"/>
              <a:t>给人留下</a:t>
            </a:r>
            <a:r>
              <a:rPr lang="zh-CN" altLang="zh-CN" sz="1200" dirty="0"/>
              <a:t>一</a:t>
            </a:r>
            <a:r>
              <a:rPr lang="zh-CN" altLang="zh-CN" sz="1200" dirty="0" smtClean="0"/>
              <a:t>种</a:t>
            </a:r>
            <a:r>
              <a:rPr lang="zh-CN" altLang="en-US" sz="1200" dirty="0" smtClean="0"/>
              <a:t>因</a:t>
            </a:r>
            <a:r>
              <a:rPr lang="zh-CN" altLang="zh-CN" sz="1200" dirty="0" smtClean="0"/>
              <a:t>点</a:t>
            </a:r>
            <a:r>
              <a:rPr lang="zh-CN" altLang="zh-CN" sz="1200" dirty="0"/>
              <a:t>的移动而</a:t>
            </a:r>
            <a:r>
              <a:rPr lang="zh-CN" altLang="zh-CN" sz="1200" dirty="0" smtClean="0"/>
              <a:t>产生</a:t>
            </a:r>
            <a:r>
              <a:rPr lang="zh-CN" altLang="en-US" sz="1200" dirty="0" smtClean="0"/>
              <a:t>的</a:t>
            </a:r>
            <a:r>
              <a:rPr lang="zh-CN" altLang="zh-CN" sz="1200" dirty="0" smtClean="0"/>
              <a:t>线</a:t>
            </a:r>
            <a:r>
              <a:rPr lang="zh-CN" altLang="zh-CN" sz="1200" dirty="0"/>
              <a:t>化的感觉。</a:t>
            </a:r>
            <a:endParaRPr lang="zh-CN" altLang="en-US" sz="1200" dirty="0"/>
          </a:p>
        </p:txBody>
      </p:sp>
      <p:sp>
        <p:nvSpPr>
          <p:cNvPr id="29" name="矩形 28"/>
          <p:cNvSpPr/>
          <p:nvPr/>
        </p:nvSpPr>
        <p:spPr>
          <a:xfrm>
            <a:off x="3069294" y="3424800"/>
            <a:ext cx="37449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将</a:t>
            </a:r>
            <a:r>
              <a:rPr lang="zh-CN" altLang="zh-CN" sz="1200" dirty="0" smtClean="0"/>
              <a:t>由</a:t>
            </a:r>
            <a:r>
              <a:rPr lang="zh-CN" altLang="zh-CN" sz="1200" dirty="0"/>
              <a:t>大到小的点按一定的轨迹、方向进行变化，使之产生一种优美的韵律感</a:t>
            </a:r>
            <a:r>
              <a:rPr lang="zh-CN" altLang="zh-CN" sz="1200" dirty="0" smtClean="0"/>
              <a:t>。</a:t>
            </a:r>
            <a:r>
              <a:rPr lang="zh-CN" altLang="en-US" sz="1200" dirty="0" smtClean="0"/>
              <a:t>如图  点的构成</a:t>
            </a:r>
            <a:r>
              <a:rPr lang="en-US" altLang="zh-CN" sz="1200" dirty="0" smtClean="0"/>
              <a:t>1 </a:t>
            </a:r>
            <a:r>
              <a:rPr lang="zh-CN" altLang="en-US" sz="1200" dirty="0" smtClean="0"/>
              <a:t>所示。</a:t>
            </a:r>
            <a:endParaRPr lang="zh-CN" altLang="en-US" sz="1200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3424800"/>
            <a:ext cx="1151768" cy="2029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55525"/>
            <a:ext cx="4104456" cy="37059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73215" y="915566"/>
            <a:ext cx="418465" cy="2016224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点的构成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45843" y="934707"/>
            <a:ext cx="5679875" cy="892536"/>
            <a:chOff x="2136069" y="1010103"/>
            <a:chExt cx="5679875" cy="892536"/>
          </a:xfrm>
        </p:grpSpPr>
        <p:sp>
          <p:nvSpPr>
            <p:cNvPr id="4" name="矩形 3"/>
            <p:cNvSpPr/>
            <p:nvPr/>
          </p:nvSpPr>
          <p:spPr>
            <a:xfrm>
              <a:off x="2136069" y="1010104"/>
              <a:ext cx="656829" cy="741742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4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794806" y="1010104"/>
              <a:ext cx="3874388" cy="741742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平行四边形 5"/>
            <p:cNvSpPr/>
            <p:nvPr/>
          </p:nvSpPr>
          <p:spPr>
            <a:xfrm rot="5400000">
              <a:off x="2597109" y="1205895"/>
              <a:ext cx="892535" cy="500953"/>
            </a:xfrm>
            <a:prstGeom prst="parallelogram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平行四边形 6"/>
            <p:cNvSpPr/>
            <p:nvPr/>
          </p:nvSpPr>
          <p:spPr>
            <a:xfrm rot="16200000" flipV="1">
              <a:off x="3098061" y="1205894"/>
              <a:ext cx="892535" cy="500953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矩形 7"/>
            <p:cNvSpPr/>
            <p:nvPr/>
          </p:nvSpPr>
          <p:spPr>
            <a:xfrm>
              <a:off x="7669194" y="1010104"/>
              <a:ext cx="146750" cy="74174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任意多边形: 形状 21" title="4HYepfwbk0"/>
            <p:cNvSpPr/>
            <p:nvPr/>
          </p:nvSpPr>
          <p:spPr bwMode="auto">
            <a:xfrm>
              <a:off x="3419540" y="1255020"/>
              <a:ext cx="266191" cy="402701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25191" y="3284762"/>
            <a:ext cx="5676578" cy="892536"/>
            <a:chOff x="2139366" y="3240861"/>
            <a:chExt cx="5676578" cy="892536"/>
          </a:xfrm>
        </p:grpSpPr>
        <p:sp>
          <p:nvSpPr>
            <p:cNvPr id="14" name="矩形 13"/>
            <p:cNvSpPr/>
            <p:nvPr/>
          </p:nvSpPr>
          <p:spPr>
            <a:xfrm>
              <a:off x="2139366" y="3240861"/>
              <a:ext cx="653532" cy="741742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b="1" dirty="0">
                  <a:solidFill>
                    <a:schemeClr val="bg1"/>
                  </a:solidFill>
                </a:rPr>
                <a:t>6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794806" y="3240861"/>
              <a:ext cx="3874388" cy="741742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平行四边形 15"/>
            <p:cNvSpPr/>
            <p:nvPr/>
          </p:nvSpPr>
          <p:spPr>
            <a:xfrm rot="5400000">
              <a:off x="2597109" y="3436653"/>
              <a:ext cx="892535" cy="500953"/>
            </a:xfrm>
            <a:prstGeom prst="parallelogram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平行四边形 16"/>
            <p:cNvSpPr/>
            <p:nvPr/>
          </p:nvSpPr>
          <p:spPr>
            <a:xfrm rot="16200000" flipV="1">
              <a:off x="3098061" y="3436652"/>
              <a:ext cx="892535" cy="500953"/>
            </a:xfrm>
            <a:prstGeom prst="parallelogram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矩形 17"/>
            <p:cNvSpPr/>
            <p:nvPr/>
          </p:nvSpPr>
          <p:spPr>
            <a:xfrm>
              <a:off x="7669194" y="3240861"/>
              <a:ext cx="146750" cy="74174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 title="RlNtk0pa6Z"/>
            <p:cNvSpPr/>
            <p:nvPr/>
          </p:nvSpPr>
          <p:spPr bwMode="auto">
            <a:xfrm>
              <a:off x="3423494" y="3481568"/>
              <a:ext cx="242734" cy="411026"/>
            </a:xfrm>
            <a:custGeom>
              <a:avLst/>
              <a:gdLst>
                <a:gd name="connsiteX0" fmla="*/ 65297 w 239713"/>
                <a:gd name="connsiteY0" fmla="*/ 242888 h 336550"/>
                <a:gd name="connsiteX1" fmla="*/ 176003 w 239713"/>
                <a:gd name="connsiteY1" fmla="*/ 242888 h 336550"/>
                <a:gd name="connsiteX2" fmla="*/ 190500 w 239713"/>
                <a:gd name="connsiteY2" fmla="*/ 257856 h 336550"/>
                <a:gd name="connsiteX3" fmla="*/ 176003 w 239713"/>
                <a:gd name="connsiteY3" fmla="*/ 271463 h 336550"/>
                <a:gd name="connsiteX4" fmla="*/ 65297 w 239713"/>
                <a:gd name="connsiteY4" fmla="*/ 271463 h 336550"/>
                <a:gd name="connsiteX5" fmla="*/ 50800 w 239713"/>
                <a:gd name="connsiteY5" fmla="*/ 257856 h 336550"/>
                <a:gd name="connsiteX6" fmla="*/ 65297 w 239713"/>
                <a:gd name="connsiteY6" fmla="*/ 242888 h 336550"/>
                <a:gd name="connsiteX7" fmla="*/ 65297 w 239713"/>
                <a:gd name="connsiteY7" fmla="*/ 173038 h 336550"/>
                <a:gd name="connsiteX8" fmla="*/ 176003 w 239713"/>
                <a:gd name="connsiteY8" fmla="*/ 173038 h 336550"/>
                <a:gd name="connsiteX9" fmla="*/ 190500 w 239713"/>
                <a:gd name="connsiteY9" fmla="*/ 187326 h 336550"/>
                <a:gd name="connsiteX10" fmla="*/ 176003 w 239713"/>
                <a:gd name="connsiteY10" fmla="*/ 201613 h 336550"/>
                <a:gd name="connsiteX11" fmla="*/ 65297 w 239713"/>
                <a:gd name="connsiteY11" fmla="*/ 201613 h 336550"/>
                <a:gd name="connsiteX12" fmla="*/ 50800 w 239713"/>
                <a:gd name="connsiteY12" fmla="*/ 187326 h 336550"/>
                <a:gd name="connsiteX13" fmla="*/ 65297 w 239713"/>
                <a:gd name="connsiteY13" fmla="*/ 173038 h 336550"/>
                <a:gd name="connsiteX14" fmla="*/ 65297 w 239713"/>
                <a:gd name="connsiteY14" fmla="*/ 101600 h 336550"/>
                <a:gd name="connsiteX15" fmla="*/ 176003 w 239713"/>
                <a:gd name="connsiteY15" fmla="*/ 101600 h 336550"/>
                <a:gd name="connsiteX16" fmla="*/ 190500 w 239713"/>
                <a:gd name="connsiteY16" fmla="*/ 115888 h 336550"/>
                <a:gd name="connsiteX17" fmla="*/ 176003 w 239713"/>
                <a:gd name="connsiteY17" fmla="*/ 130175 h 336550"/>
                <a:gd name="connsiteX18" fmla="*/ 65297 w 239713"/>
                <a:gd name="connsiteY18" fmla="*/ 130175 h 336550"/>
                <a:gd name="connsiteX19" fmla="*/ 50800 w 239713"/>
                <a:gd name="connsiteY19" fmla="*/ 115888 h 336550"/>
                <a:gd name="connsiteX20" fmla="*/ 65297 w 239713"/>
                <a:gd name="connsiteY20" fmla="*/ 101600 h 336550"/>
                <a:gd name="connsiteX21" fmla="*/ 31221 w 239713"/>
                <a:gd name="connsiteY21" fmla="*/ 66675 h 336550"/>
                <a:gd name="connsiteX22" fmla="*/ 28575 w 239713"/>
                <a:gd name="connsiteY22" fmla="*/ 70614 h 336550"/>
                <a:gd name="connsiteX23" fmla="*/ 28575 w 239713"/>
                <a:gd name="connsiteY23" fmla="*/ 306937 h 336550"/>
                <a:gd name="connsiteX24" fmla="*/ 31221 w 239713"/>
                <a:gd name="connsiteY24" fmla="*/ 309563 h 336550"/>
                <a:gd name="connsiteX25" fmla="*/ 208492 w 239713"/>
                <a:gd name="connsiteY25" fmla="*/ 309563 h 336550"/>
                <a:gd name="connsiteX26" fmla="*/ 211138 w 239713"/>
                <a:gd name="connsiteY26" fmla="*/ 306937 h 336550"/>
                <a:gd name="connsiteX27" fmla="*/ 211138 w 239713"/>
                <a:gd name="connsiteY27" fmla="*/ 70614 h 336550"/>
                <a:gd name="connsiteX28" fmla="*/ 208492 w 239713"/>
                <a:gd name="connsiteY28" fmla="*/ 66675 h 336550"/>
                <a:gd name="connsiteX29" fmla="*/ 31221 w 239713"/>
                <a:gd name="connsiteY29" fmla="*/ 66675 h 336550"/>
                <a:gd name="connsiteX30" fmla="*/ 105753 w 239713"/>
                <a:gd name="connsiteY30" fmla="*/ 28575 h 336550"/>
                <a:gd name="connsiteX31" fmla="*/ 103188 w 239713"/>
                <a:gd name="connsiteY31" fmla="*/ 31221 h 336550"/>
                <a:gd name="connsiteX32" fmla="*/ 103188 w 239713"/>
                <a:gd name="connsiteY32" fmla="*/ 36513 h 336550"/>
                <a:gd name="connsiteX33" fmla="*/ 136526 w 239713"/>
                <a:gd name="connsiteY33" fmla="*/ 36513 h 336550"/>
                <a:gd name="connsiteX34" fmla="*/ 136526 w 239713"/>
                <a:gd name="connsiteY34" fmla="*/ 31221 h 336550"/>
                <a:gd name="connsiteX35" fmla="*/ 133962 w 239713"/>
                <a:gd name="connsiteY35" fmla="*/ 28575 h 336550"/>
                <a:gd name="connsiteX36" fmla="*/ 105753 w 239713"/>
                <a:gd name="connsiteY36" fmla="*/ 28575 h 336550"/>
                <a:gd name="connsiteX37" fmla="*/ 105368 w 239713"/>
                <a:gd name="connsiteY37" fmla="*/ 0 h 336550"/>
                <a:gd name="connsiteX38" fmla="*/ 134345 w 239713"/>
                <a:gd name="connsiteY38" fmla="*/ 0 h 336550"/>
                <a:gd name="connsiteX39" fmla="*/ 165955 w 239713"/>
                <a:gd name="connsiteY39" fmla="*/ 31552 h 336550"/>
                <a:gd name="connsiteX40" fmla="*/ 165955 w 239713"/>
                <a:gd name="connsiteY40" fmla="*/ 36810 h 336550"/>
                <a:gd name="connsiteX41" fmla="*/ 208103 w 239713"/>
                <a:gd name="connsiteY41" fmla="*/ 36810 h 336550"/>
                <a:gd name="connsiteX42" fmla="*/ 239713 w 239713"/>
                <a:gd name="connsiteY42" fmla="*/ 68362 h 336550"/>
                <a:gd name="connsiteX43" fmla="*/ 239713 w 239713"/>
                <a:gd name="connsiteY43" fmla="*/ 304998 h 336550"/>
                <a:gd name="connsiteX44" fmla="*/ 206786 w 239713"/>
                <a:gd name="connsiteY44" fmla="*/ 336550 h 336550"/>
                <a:gd name="connsiteX45" fmla="*/ 31610 w 239713"/>
                <a:gd name="connsiteY45" fmla="*/ 336550 h 336550"/>
                <a:gd name="connsiteX46" fmla="*/ 0 w 239713"/>
                <a:gd name="connsiteY46" fmla="*/ 304998 h 336550"/>
                <a:gd name="connsiteX47" fmla="*/ 0 w 239713"/>
                <a:gd name="connsiteY47" fmla="*/ 68362 h 336550"/>
                <a:gd name="connsiteX48" fmla="*/ 31610 w 239713"/>
                <a:gd name="connsiteY48" fmla="*/ 36810 h 336550"/>
                <a:gd name="connsiteX49" fmla="*/ 73758 w 239713"/>
                <a:gd name="connsiteY49" fmla="*/ 36810 h 336550"/>
                <a:gd name="connsiteX50" fmla="*/ 73758 w 239713"/>
                <a:gd name="connsiteY50" fmla="*/ 31552 h 336550"/>
                <a:gd name="connsiteX51" fmla="*/ 105368 w 239713"/>
                <a:gd name="connsiteY5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39713" h="336550">
                  <a:moveTo>
                    <a:pt x="65297" y="242888"/>
                  </a:moveTo>
                  <a:cubicBezTo>
                    <a:pt x="65297" y="242888"/>
                    <a:pt x="65297" y="242888"/>
                    <a:pt x="176003" y="242888"/>
                  </a:cubicBezTo>
                  <a:cubicBezTo>
                    <a:pt x="183911" y="242888"/>
                    <a:pt x="190500" y="249692"/>
                    <a:pt x="190500" y="257856"/>
                  </a:cubicBezTo>
                  <a:cubicBezTo>
                    <a:pt x="190500" y="266020"/>
                    <a:pt x="183911" y="271463"/>
                    <a:pt x="176003" y="271463"/>
                  </a:cubicBezTo>
                  <a:cubicBezTo>
                    <a:pt x="176003" y="271463"/>
                    <a:pt x="176003" y="271463"/>
                    <a:pt x="65297" y="271463"/>
                  </a:cubicBezTo>
                  <a:cubicBezTo>
                    <a:pt x="57390" y="271463"/>
                    <a:pt x="50800" y="266020"/>
                    <a:pt x="50800" y="257856"/>
                  </a:cubicBezTo>
                  <a:cubicBezTo>
                    <a:pt x="50800" y="249692"/>
                    <a:pt x="57390" y="242888"/>
                    <a:pt x="65297" y="242888"/>
                  </a:cubicBezTo>
                  <a:close/>
                  <a:moveTo>
                    <a:pt x="65297" y="173038"/>
                  </a:moveTo>
                  <a:cubicBezTo>
                    <a:pt x="65297" y="173038"/>
                    <a:pt x="65297" y="173038"/>
                    <a:pt x="176003" y="173038"/>
                  </a:cubicBezTo>
                  <a:cubicBezTo>
                    <a:pt x="183911" y="173038"/>
                    <a:pt x="190500" y="179532"/>
                    <a:pt x="190500" y="187326"/>
                  </a:cubicBezTo>
                  <a:cubicBezTo>
                    <a:pt x="190500" y="195119"/>
                    <a:pt x="183911" y="201613"/>
                    <a:pt x="176003" y="201613"/>
                  </a:cubicBezTo>
                  <a:cubicBezTo>
                    <a:pt x="176003" y="201613"/>
                    <a:pt x="176003" y="201613"/>
                    <a:pt x="65297" y="201613"/>
                  </a:cubicBezTo>
                  <a:cubicBezTo>
                    <a:pt x="57390" y="201613"/>
                    <a:pt x="50800" y="195119"/>
                    <a:pt x="50800" y="187326"/>
                  </a:cubicBezTo>
                  <a:cubicBezTo>
                    <a:pt x="50800" y="179532"/>
                    <a:pt x="57390" y="173038"/>
                    <a:pt x="65297" y="173038"/>
                  </a:cubicBezTo>
                  <a:close/>
                  <a:moveTo>
                    <a:pt x="65297" y="101600"/>
                  </a:moveTo>
                  <a:cubicBezTo>
                    <a:pt x="65297" y="101600"/>
                    <a:pt x="65297" y="101600"/>
                    <a:pt x="176003" y="101600"/>
                  </a:cubicBezTo>
                  <a:cubicBezTo>
                    <a:pt x="183911" y="101600"/>
                    <a:pt x="190500" y="108094"/>
                    <a:pt x="190500" y="115888"/>
                  </a:cubicBezTo>
                  <a:cubicBezTo>
                    <a:pt x="190500" y="123681"/>
                    <a:pt x="183911" y="130175"/>
                    <a:pt x="176003" y="130175"/>
                  </a:cubicBezTo>
                  <a:cubicBezTo>
                    <a:pt x="176003" y="130175"/>
                    <a:pt x="176003" y="130175"/>
                    <a:pt x="65297" y="130175"/>
                  </a:cubicBezTo>
                  <a:cubicBezTo>
                    <a:pt x="57390" y="130175"/>
                    <a:pt x="50800" y="123681"/>
                    <a:pt x="50800" y="115888"/>
                  </a:cubicBezTo>
                  <a:cubicBezTo>
                    <a:pt x="50800" y="108094"/>
                    <a:pt x="57390" y="101600"/>
                    <a:pt x="65297" y="101600"/>
                  </a:cubicBezTo>
                  <a:close/>
                  <a:moveTo>
                    <a:pt x="31221" y="66675"/>
                  </a:moveTo>
                  <a:cubicBezTo>
                    <a:pt x="29898" y="66675"/>
                    <a:pt x="28575" y="67988"/>
                    <a:pt x="28575" y="70614"/>
                  </a:cubicBezTo>
                  <a:cubicBezTo>
                    <a:pt x="28575" y="70614"/>
                    <a:pt x="28575" y="70614"/>
                    <a:pt x="28575" y="306937"/>
                  </a:cubicBezTo>
                  <a:cubicBezTo>
                    <a:pt x="28575" y="308250"/>
                    <a:pt x="29898" y="309563"/>
                    <a:pt x="31221" y="309563"/>
                  </a:cubicBezTo>
                  <a:cubicBezTo>
                    <a:pt x="31221" y="309563"/>
                    <a:pt x="31221" y="309563"/>
                    <a:pt x="208492" y="309563"/>
                  </a:cubicBezTo>
                  <a:cubicBezTo>
                    <a:pt x="209815" y="309563"/>
                    <a:pt x="211138" y="308250"/>
                    <a:pt x="211138" y="306937"/>
                  </a:cubicBezTo>
                  <a:lnTo>
                    <a:pt x="211138" y="70614"/>
                  </a:lnTo>
                  <a:cubicBezTo>
                    <a:pt x="211138" y="67988"/>
                    <a:pt x="209815" y="66675"/>
                    <a:pt x="208492" y="66675"/>
                  </a:cubicBezTo>
                  <a:cubicBezTo>
                    <a:pt x="208492" y="66675"/>
                    <a:pt x="208492" y="66675"/>
                    <a:pt x="31221" y="66675"/>
                  </a:cubicBezTo>
                  <a:close/>
                  <a:moveTo>
                    <a:pt x="105753" y="28575"/>
                  </a:moveTo>
                  <a:cubicBezTo>
                    <a:pt x="104470" y="28575"/>
                    <a:pt x="103188" y="29898"/>
                    <a:pt x="103188" y="31221"/>
                  </a:cubicBezTo>
                  <a:cubicBezTo>
                    <a:pt x="103188" y="31221"/>
                    <a:pt x="103188" y="31221"/>
                    <a:pt x="103188" y="36513"/>
                  </a:cubicBezTo>
                  <a:cubicBezTo>
                    <a:pt x="103188" y="36513"/>
                    <a:pt x="103188" y="36513"/>
                    <a:pt x="136526" y="36513"/>
                  </a:cubicBezTo>
                  <a:cubicBezTo>
                    <a:pt x="136526" y="36513"/>
                    <a:pt x="136526" y="36513"/>
                    <a:pt x="136526" y="31221"/>
                  </a:cubicBezTo>
                  <a:cubicBezTo>
                    <a:pt x="136526" y="29898"/>
                    <a:pt x="135244" y="28575"/>
                    <a:pt x="133962" y="28575"/>
                  </a:cubicBezTo>
                  <a:cubicBezTo>
                    <a:pt x="133962" y="28575"/>
                    <a:pt x="133962" y="28575"/>
                    <a:pt x="105753" y="28575"/>
                  </a:cubicBezTo>
                  <a:close/>
                  <a:moveTo>
                    <a:pt x="105368" y="0"/>
                  </a:moveTo>
                  <a:cubicBezTo>
                    <a:pt x="105368" y="0"/>
                    <a:pt x="105368" y="0"/>
                    <a:pt x="134345" y="0"/>
                  </a:cubicBezTo>
                  <a:cubicBezTo>
                    <a:pt x="151467" y="0"/>
                    <a:pt x="165955" y="14461"/>
                    <a:pt x="165955" y="31552"/>
                  </a:cubicBezTo>
                  <a:cubicBezTo>
                    <a:pt x="165955" y="31552"/>
                    <a:pt x="165955" y="31552"/>
                    <a:pt x="165955" y="36810"/>
                  </a:cubicBezTo>
                  <a:cubicBezTo>
                    <a:pt x="165955" y="36810"/>
                    <a:pt x="165955" y="36810"/>
                    <a:pt x="208103" y="36810"/>
                  </a:cubicBezTo>
                  <a:cubicBezTo>
                    <a:pt x="225225" y="36810"/>
                    <a:pt x="239713" y="51271"/>
                    <a:pt x="239713" y="68362"/>
                  </a:cubicBezTo>
                  <a:cubicBezTo>
                    <a:pt x="239713" y="68362"/>
                    <a:pt x="239713" y="68362"/>
                    <a:pt x="239713" y="304998"/>
                  </a:cubicBezTo>
                  <a:cubicBezTo>
                    <a:pt x="238396" y="322089"/>
                    <a:pt x="223908" y="336550"/>
                    <a:pt x="206786" y="336550"/>
                  </a:cubicBezTo>
                  <a:cubicBezTo>
                    <a:pt x="206786" y="336550"/>
                    <a:pt x="206786" y="336550"/>
                    <a:pt x="31610" y="336550"/>
                  </a:cubicBezTo>
                  <a:cubicBezTo>
                    <a:pt x="14488" y="336550"/>
                    <a:pt x="0" y="322089"/>
                    <a:pt x="0" y="304998"/>
                  </a:cubicBezTo>
                  <a:cubicBezTo>
                    <a:pt x="0" y="304998"/>
                    <a:pt x="0" y="304998"/>
                    <a:pt x="0" y="68362"/>
                  </a:cubicBezTo>
                  <a:cubicBezTo>
                    <a:pt x="0" y="51271"/>
                    <a:pt x="14488" y="36810"/>
                    <a:pt x="31610" y="36810"/>
                  </a:cubicBezTo>
                  <a:cubicBezTo>
                    <a:pt x="31610" y="36810"/>
                    <a:pt x="31610" y="36810"/>
                    <a:pt x="73758" y="36810"/>
                  </a:cubicBezTo>
                  <a:cubicBezTo>
                    <a:pt x="73758" y="36810"/>
                    <a:pt x="73758" y="36810"/>
                    <a:pt x="73758" y="31552"/>
                  </a:cubicBezTo>
                  <a:cubicBezTo>
                    <a:pt x="73758" y="14461"/>
                    <a:pt x="88246" y="0"/>
                    <a:pt x="1053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31841" y="2120178"/>
            <a:ext cx="5820306" cy="955628"/>
            <a:chOff x="2136070" y="2125482"/>
            <a:chExt cx="5679874" cy="892535"/>
          </a:xfrm>
        </p:grpSpPr>
        <p:sp>
          <p:nvSpPr>
            <p:cNvPr id="9" name="矩形 8"/>
            <p:cNvSpPr/>
            <p:nvPr/>
          </p:nvSpPr>
          <p:spPr>
            <a:xfrm>
              <a:off x="2136070" y="2125482"/>
              <a:ext cx="656831" cy="741742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</a:rPr>
                <a:t>5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794806" y="2125482"/>
              <a:ext cx="3874388" cy="741742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平行四边形 10"/>
            <p:cNvSpPr/>
            <p:nvPr/>
          </p:nvSpPr>
          <p:spPr>
            <a:xfrm rot="5400000">
              <a:off x="2597109" y="2321273"/>
              <a:ext cx="892535" cy="500953"/>
            </a:xfrm>
            <a:prstGeom prst="parallelogram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平行四边形 11"/>
            <p:cNvSpPr/>
            <p:nvPr/>
          </p:nvSpPr>
          <p:spPr>
            <a:xfrm rot="16200000" flipV="1">
              <a:off x="3098061" y="2321273"/>
              <a:ext cx="892535" cy="500953"/>
            </a:xfrm>
            <a:prstGeom prst="parallelogram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矩形 12"/>
            <p:cNvSpPr/>
            <p:nvPr/>
          </p:nvSpPr>
          <p:spPr>
            <a:xfrm>
              <a:off x="7669194" y="2125482"/>
              <a:ext cx="146750" cy="74174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任意多边形: 形状 23" title="hWgZDclmtu"/>
            <p:cNvSpPr/>
            <p:nvPr/>
          </p:nvSpPr>
          <p:spPr bwMode="auto">
            <a:xfrm>
              <a:off x="3400153" y="2416333"/>
              <a:ext cx="304967" cy="310832"/>
            </a:xfrm>
            <a:custGeom>
              <a:avLst/>
              <a:gdLst>
                <a:gd name="connsiteX0" fmla="*/ 46038 w 338137"/>
                <a:gd name="connsiteY0" fmla="*/ 261937 h 285750"/>
                <a:gd name="connsiteX1" fmla="*/ 38100 w 338137"/>
                <a:gd name="connsiteY1" fmla="*/ 269875 h 285750"/>
                <a:gd name="connsiteX2" fmla="*/ 46038 w 338137"/>
                <a:gd name="connsiteY2" fmla="*/ 277813 h 285750"/>
                <a:gd name="connsiteX3" fmla="*/ 53976 w 338137"/>
                <a:gd name="connsiteY3" fmla="*/ 269875 h 285750"/>
                <a:gd name="connsiteX4" fmla="*/ 46038 w 338137"/>
                <a:gd name="connsiteY4" fmla="*/ 261937 h 285750"/>
                <a:gd name="connsiteX5" fmla="*/ 288131 w 338137"/>
                <a:gd name="connsiteY5" fmla="*/ 184150 h 285750"/>
                <a:gd name="connsiteX6" fmla="*/ 277812 w 338137"/>
                <a:gd name="connsiteY6" fmla="*/ 194469 h 285750"/>
                <a:gd name="connsiteX7" fmla="*/ 288131 w 338137"/>
                <a:gd name="connsiteY7" fmla="*/ 204788 h 285750"/>
                <a:gd name="connsiteX8" fmla="*/ 298450 w 338137"/>
                <a:gd name="connsiteY8" fmla="*/ 194469 h 285750"/>
                <a:gd name="connsiteX9" fmla="*/ 288131 w 338137"/>
                <a:gd name="connsiteY9" fmla="*/ 184150 h 285750"/>
                <a:gd name="connsiteX10" fmla="*/ 19050 w 338137"/>
                <a:gd name="connsiteY10" fmla="*/ 163512 h 285750"/>
                <a:gd name="connsiteX11" fmla="*/ 19050 w 338137"/>
                <a:gd name="connsiteY11" fmla="*/ 242887 h 285750"/>
                <a:gd name="connsiteX12" fmla="*/ 73025 w 338137"/>
                <a:gd name="connsiteY12" fmla="*/ 242887 h 285750"/>
                <a:gd name="connsiteX13" fmla="*/ 73025 w 338137"/>
                <a:gd name="connsiteY13" fmla="*/ 163512 h 285750"/>
                <a:gd name="connsiteX14" fmla="*/ 12010 w 338137"/>
                <a:gd name="connsiteY14" fmla="*/ 139700 h 285750"/>
                <a:gd name="connsiteX15" fmla="*/ 81400 w 338137"/>
                <a:gd name="connsiteY15" fmla="*/ 139700 h 285750"/>
                <a:gd name="connsiteX16" fmla="*/ 92075 w 338137"/>
                <a:gd name="connsiteY16" fmla="*/ 151650 h 285750"/>
                <a:gd name="connsiteX17" fmla="*/ 92075 w 338137"/>
                <a:gd name="connsiteY17" fmla="*/ 273801 h 285750"/>
                <a:gd name="connsiteX18" fmla="*/ 81400 w 338137"/>
                <a:gd name="connsiteY18" fmla="*/ 285750 h 285750"/>
                <a:gd name="connsiteX19" fmla="*/ 12010 w 338137"/>
                <a:gd name="connsiteY19" fmla="*/ 285750 h 285750"/>
                <a:gd name="connsiteX20" fmla="*/ 0 w 338137"/>
                <a:gd name="connsiteY20" fmla="*/ 273801 h 285750"/>
                <a:gd name="connsiteX21" fmla="*/ 0 w 338137"/>
                <a:gd name="connsiteY21" fmla="*/ 151650 h 285750"/>
                <a:gd name="connsiteX22" fmla="*/ 12010 w 338137"/>
                <a:gd name="connsiteY22" fmla="*/ 139700 h 285750"/>
                <a:gd name="connsiteX23" fmla="*/ 177849 w 338137"/>
                <a:gd name="connsiteY23" fmla="*/ 131762 h 285750"/>
                <a:gd name="connsiteX24" fmla="*/ 179144 w 338137"/>
                <a:gd name="connsiteY24" fmla="*/ 134394 h 285750"/>
                <a:gd name="connsiteX25" fmla="*/ 192088 w 338137"/>
                <a:gd name="connsiteY25" fmla="*/ 142291 h 285750"/>
                <a:gd name="connsiteX26" fmla="*/ 192088 w 338137"/>
                <a:gd name="connsiteY26" fmla="*/ 268640 h 285750"/>
                <a:gd name="connsiteX27" fmla="*/ 173966 w 338137"/>
                <a:gd name="connsiteY27" fmla="*/ 285750 h 285750"/>
                <a:gd name="connsiteX28" fmla="*/ 107950 w 338137"/>
                <a:gd name="connsiteY28" fmla="*/ 285750 h 285750"/>
                <a:gd name="connsiteX29" fmla="*/ 109244 w 338137"/>
                <a:gd name="connsiteY29" fmla="*/ 276537 h 285750"/>
                <a:gd name="connsiteX30" fmla="*/ 109244 w 338137"/>
                <a:gd name="connsiteY30" fmla="*/ 273905 h 285750"/>
                <a:gd name="connsiteX31" fmla="*/ 115716 w 338137"/>
                <a:gd name="connsiteY31" fmla="*/ 275221 h 285750"/>
                <a:gd name="connsiteX32" fmla="*/ 124778 w 338137"/>
                <a:gd name="connsiteY32" fmla="*/ 264692 h 285750"/>
                <a:gd name="connsiteX33" fmla="*/ 115716 w 338137"/>
                <a:gd name="connsiteY33" fmla="*/ 254163 h 285750"/>
                <a:gd name="connsiteX34" fmla="*/ 109244 w 338137"/>
                <a:gd name="connsiteY34" fmla="*/ 256795 h 285750"/>
                <a:gd name="connsiteX35" fmla="*/ 109244 w 338137"/>
                <a:gd name="connsiteY35" fmla="*/ 235737 h 285750"/>
                <a:gd name="connsiteX36" fmla="*/ 167494 w 338137"/>
                <a:gd name="connsiteY36" fmla="*/ 235737 h 285750"/>
                <a:gd name="connsiteX37" fmla="*/ 167494 w 338137"/>
                <a:gd name="connsiteY37" fmla="*/ 142291 h 285750"/>
                <a:gd name="connsiteX38" fmla="*/ 177849 w 338137"/>
                <a:gd name="connsiteY38" fmla="*/ 131762 h 285750"/>
                <a:gd name="connsiteX39" fmla="*/ 54988 w 338137"/>
                <a:gd name="connsiteY39" fmla="*/ 82550 h 285750"/>
                <a:gd name="connsiteX40" fmla="*/ 136812 w 338137"/>
                <a:gd name="connsiteY40" fmla="*/ 82550 h 285750"/>
                <a:gd name="connsiteX41" fmla="*/ 143411 w 338137"/>
                <a:gd name="connsiteY41" fmla="*/ 96838 h 285750"/>
                <a:gd name="connsiteX42" fmla="*/ 146050 w 338137"/>
                <a:gd name="connsiteY42" fmla="*/ 98137 h 285750"/>
                <a:gd name="connsiteX43" fmla="*/ 134173 w 338137"/>
                <a:gd name="connsiteY43" fmla="*/ 109827 h 285750"/>
                <a:gd name="connsiteX44" fmla="*/ 61587 w 338137"/>
                <a:gd name="connsiteY44" fmla="*/ 109827 h 285750"/>
                <a:gd name="connsiteX45" fmla="*/ 61587 w 338137"/>
                <a:gd name="connsiteY45" fmla="*/ 125413 h 285750"/>
                <a:gd name="connsiteX46" fmla="*/ 36512 w 338137"/>
                <a:gd name="connsiteY46" fmla="*/ 125413 h 285750"/>
                <a:gd name="connsiteX47" fmla="*/ 36512 w 338137"/>
                <a:gd name="connsiteY47" fmla="*/ 99436 h 285750"/>
                <a:gd name="connsiteX48" fmla="*/ 54988 w 338137"/>
                <a:gd name="connsiteY48" fmla="*/ 82550 h 285750"/>
                <a:gd name="connsiteX49" fmla="*/ 208756 w 338137"/>
                <a:gd name="connsiteY49" fmla="*/ 63500 h 285750"/>
                <a:gd name="connsiteX50" fmla="*/ 210079 w 338137"/>
                <a:gd name="connsiteY50" fmla="*/ 63500 h 285750"/>
                <a:gd name="connsiteX51" fmla="*/ 212725 w 338137"/>
                <a:gd name="connsiteY51" fmla="*/ 64819 h 285750"/>
                <a:gd name="connsiteX52" fmla="*/ 212725 w 338137"/>
                <a:gd name="connsiteY52" fmla="*/ 67458 h 285750"/>
                <a:gd name="connsiteX53" fmla="*/ 195527 w 338137"/>
                <a:gd name="connsiteY53" fmla="*/ 126822 h 285750"/>
                <a:gd name="connsiteX54" fmla="*/ 192881 w 338137"/>
                <a:gd name="connsiteY54" fmla="*/ 129460 h 285750"/>
                <a:gd name="connsiteX55" fmla="*/ 188913 w 338137"/>
                <a:gd name="connsiteY55" fmla="*/ 128141 h 285750"/>
                <a:gd name="connsiteX56" fmla="*/ 180975 w 338137"/>
                <a:gd name="connsiteY56" fmla="*/ 112310 h 285750"/>
                <a:gd name="connsiteX57" fmla="*/ 137319 w 338137"/>
                <a:gd name="connsiteY57" fmla="*/ 154525 h 285750"/>
                <a:gd name="connsiteX58" fmla="*/ 129381 w 338137"/>
                <a:gd name="connsiteY58" fmla="*/ 157163 h 285750"/>
                <a:gd name="connsiteX59" fmla="*/ 121444 w 338137"/>
                <a:gd name="connsiteY59" fmla="*/ 154525 h 285750"/>
                <a:gd name="connsiteX60" fmla="*/ 121444 w 338137"/>
                <a:gd name="connsiteY60" fmla="*/ 138694 h 285750"/>
                <a:gd name="connsiteX61" fmla="*/ 165100 w 338137"/>
                <a:gd name="connsiteY61" fmla="*/ 95161 h 285750"/>
                <a:gd name="connsiteX62" fmla="*/ 147902 w 338137"/>
                <a:gd name="connsiteY62" fmla="*/ 87246 h 285750"/>
                <a:gd name="connsiteX63" fmla="*/ 146579 w 338137"/>
                <a:gd name="connsiteY63" fmla="*/ 83288 h 285750"/>
                <a:gd name="connsiteX64" fmla="*/ 149225 w 338137"/>
                <a:gd name="connsiteY64" fmla="*/ 80650 h 285750"/>
                <a:gd name="connsiteX65" fmla="*/ 208756 w 338137"/>
                <a:gd name="connsiteY65" fmla="*/ 63500 h 285750"/>
                <a:gd name="connsiteX66" fmla="*/ 101335 w 338137"/>
                <a:gd name="connsiteY66" fmla="*/ 0 h 285750"/>
                <a:gd name="connsiteX67" fmla="*/ 305064 w 338137"/>
                <a:gd name="connsiteY67" fmla="*/ 0 h 285750"/>
                <a:gd name="connsiteX68" fmla="*/ 338137 w 338137"/>
                <a:gd name="connsiteY68" fmla="*/ 34237 h 285750"/>
                <a:gd name="connsiteX69" fmla="*/ 338137 w 338137"/>
                <a:gd name="connsiteY69" fmla="*/ 188305 h 285750"/>
                <a:gd name="connsiteX70" fmla="*/ 305064 w 338137"/>
                <a:gd name="connsiteY70" fmla="*/ 221226 h 285750"/>
                <a:gd name="connsiteX71" fmla="*/ 233627 w 338137"/>
                <a:gd name="connsiteY71" fmla="*/ 221226 h 285750"/>
                <a:gd name="connsiteX72" fmla="*/ 233627 w 338137"/>
                <a:gd name="connsiteY72" fmla="*/ 243612 h 285750"/>
                <a:gd name="connsiteX73" fmla="*/ 265377 w 338137"/>
                <a:gd name="connsiteY73" fmla="*/ 243612 h 285750"/>
                <a:gd name="connsiteX74" fmla="*/ 277283 w 338137"/>
                <a:gd name="connsiteY74" fmla="*/ 256780 h 285750"/>
                <a:gd name="connsiteX75" fmla="*/ 277283 w 338137"/>
                <a:gd name="connsiteY75" fmla="*/ 272582 h 285750"/>
                <a:gd name="connsiteX76" fmla="*/ 265377 w 338137"/>
                <a:gd name="connsiteY76" fmla="*/ 285750 h 285750"/>
                <a:gd name="connsiteX77" fmla="*/ 204523 w 338137"/>
                <a:gd name="connsiteY77" fmla="*/ 285750 h 285750"/>
                <a:gd name="connsiteX78" fmla="*/ 209814 w 338137"/>
                <a:gd name="connsiteY78" fmla="*/ 269948 h 285750"/>
                <a:gd name="connsiteX79" fmla="*/ 209814 w 338137"/>
                <a:gd name="connsiteY79" fmla="*/ 213325 h 285750"/>
                <a:gd name="connsiteX80" fmla="*/ 209814 w 338137"/>
                <a:gd name="connsiteY80" fmla="*/ 172504 h 285750"/>
                <a:gd name="connsiteX81" fmla="*/ 295804 w 338137"/>
                <a:gd name="connsiteY81" fmla="*/ 172504 h 285750"/>
                <a:gd name="connsiteX82" fmla="*/ 309033 w 338137"/>
                <a:gd name="connsiteY82" fmla="*/ 159335 h 285750"/>
                <a:gd name="connsiteX83" fmla="*/ 309033 w 338137"/>
                <a:gd name="connsiteY83" fmla="*/ 39504 h 285750"/>
                <a:gd name="connsiteX84" fmla="*/ 295804 w 338137"/>
                <a:gd name="connsiteY84" fmla="*/ 27653 h 285750"/>
                <a:gd name="connsiteX85" fmla="*/ 109272 w 338137"/>
                <a:gd name="connsiteY85" fmla="*/ 27653 h 285750"/>
                <a:gd name="connsiteX86" fmla="*/ 97366 w 338137"/>
                <a:gd name="connsiteY86" fmla="*/ 39504 h 285750"/>
                <a:gd name="connsiteX87" fmla="*/ 97366 w 338137"/>
                <a:gd name="connsiteY87" fmla="*/ 65841 h 285750"/>
                <a:gd name="connsiteX88" fmla="*/ 68262 w 338137"/>
                <a:gd name="connsiteY88" fmla="*/ 65841 h 285750"/>
                <a:gd name="connsiteX89" fmla="*/ 68262 w 338137"/>
                <a:gd name="connsiteY89" fmla="*/ 34237 h 285750"/>
                <a:gd name="connsiteX90" fmla="*/ 101335 w 338137"/>
                <a:gd name="connsiteY90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38137" h="285750">
                  <a:moveTo>
                    <a:pt x="46038" y="261937"/>
                  </a:moveTo>
                  <a:cubicBezTo>
                    <a:pt x="41654" y="261937"/>
                    <a:pt x="38100" y="265491"/>
                    <a:pt x="38100" y="269875"/>
                  </a:cubicBezTo>
                  <a:cubicBezTo>
                    <a:pt x="38100" y="274259"/>
                    <a:pt x="41654" y="277813"/>
                    <a:pt x="46038" y="277813"/>
                  </a:cubicBezTo>
                  <a:cubicBezTo>
                    <a:pt x="50422" y="277813"/>
                    <a:pt x="53976" y="274259"/>
                    <a:pt x="53976" y="269875"/>
                  </a:cubicBezTo>
                  <a:cubicBezTo>
                    <a:pt x="53976" y="265491"/>
                    <a:pt x="50422" y="261937"/>
                    <a:pt x="46038" y="261937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3512"/>
                  </a:moveTo>
                  <a:lnTo>
                    <a:pt x="19050" y="242887"/>
                  </a:lnTo>
                  <a:lnTo>
                    <a:pt x="73025" y="242887"/>
                  </a:lnTo>
                  <a:lnTo>
                    <a:pt x="73025" y="163512"/>
                  </a:lnTo>
                  <a:close/>
                  <a:moveTo>
                    <a:pt x="12010" y="139700"/>
                  </a:moveTo>
                  <a:cubicBezTo>
                    <a:pt x="12010" y="139700"/>
                    <a:pt x="12010" y="139700"/>
                    <a:pt x="81400" y="139700"/>
                  </a:cubicBezTo>
                  <a:cubicBezTo>
                    <a:pt x="86737" y="139700"/>
                    <a:pt x="92075" y="145011"/>
                    <a:pt x="92075" y="151650"/>
                  </a:cubicBezTo>
                  <a:cubicBezTo>
                    <a:pt x="92075" y="151650"/>
                    <a:pt x="92075" y="151650"/>
                    <a:pt x="92075" y="273801"/>
                  </a:cubicBezTo>
                  <a:cubicBezTo>
                    <a:pt x="92075" y="280439"/>
                    <a:pt x="86737" y="285750"/>
                    <a:pt x="81400" y="285750"/>
                  </a:cubicBezTo>
                  <a:cubicBezTo>
                    <a:pt x="81400" y="285750"/>
                    <a:pt x="81400" y="285750"/>
                    <a:pt x="12010" y="285750"/>
                  </a:cubicBezTo>
                  <a:cubicBezTo>
                    <a:pt x="5338" y="285750"/>
                    <a:pt x="0" y="280439"/>
                    <a:pt x="0" y="273801"/>
                  </a:cubicBezTo>
                  <a:cubicBezTo>
                    <a:pt x="0" y="273801"/>
                    <a:pt x="0" y="273801"/>
                    <a:pt x="0" y="151650"/>
                  </a:cubicBezTo>
                  <a:cubicBezTo>
                    <a:pt x="0" y="145011"/>
                    <a:pt x="5338" y="139700"/>
                    <a:pt x="12010" y="139700"/>
                  </a:cubicBezTo>
                  <a:close/>
                  <a:moveTo>
                    <a:pt x="177849" y="131762"/>
                  </a:moveTo>
                  <a:cubicBezTo>
                    <a:pt x="177849" y="131762"/>
                    <a:pt x="177849" y="131762"/>
                    <a:pt x="179144" y="134394"/>
                  </a:cubicBezTo>
                  <a:cubicBezTo>
                    <a:pt x="181733" y="138343"/>
                    <a:pt x="186910" y="142291"/>
                    <a:pt x="192088" y="142291"/>
                  </a:cubicBezTo>
                  <a:cubicBezTo>
                    <a:pt x="192088" y="142291"/>
                    <a:pt x="192088" y="142291"/>
                    <a:pt x="192088" y="268640"/>
                  </a:cubicBezTo>
                  <a:cubicBezTo>
                    <a:pt x="192088" y="277853"/>
                    <a:pt x="184322" y="285750"/>
                    <a:pt x="173966" y="285750"/>
                  </a:cubicBezTo>
                  <a:cubicBezTo>
                    <a:pt x="173966" y="285750"/>
                    <a:pt x="173966" y="285750"/>
                    <a:pt x="107950" y="285750"/>
                  </a:cubicBezTo>
                  <a:cubicBezTo>
                    <a:pt x="109244" y="283118"/>
                    <a:pt x="109244" y="279169"/>
                    <a:pt x="109244" y="276537"/>
                  </a:cubicBezTo>
                  <a:cubicBezTo>
                    <a:pt x="109244" y="276537"/>
                    <a:pt x="109244" y="276537"/>
                    <a:pt x="109244" y="273905"/>
                  </a:cubicBezTo>
                  <a:cubicBezTo>
                    <a:pt x="110539" y="273905"/>
                    <a:pt x="113128" y="275221"/>
                    <a:pt x="115716" y="275221"/>
                  </a:cubicBezTo>
                  <a:cubicBezTo>
                    <a:pt x="120894" y="275221"/>
                    <a:pt x="124778" y="271273"/>
                    <a:pt x="124778" y="264692"/>
                  </a:cubicBezTo>
                  <a:cubicBezTo>
                    <a:pt x="124778" y="259427"/>
                    <a:pt x="120894" y="254163"/>
                    <a:pt x="115716" y="254163"/>
                  </a:cubicBezTo>
                  <a:cubicBezTo>
                    <a:pt x="113128" y="254163"/>
                    <a:pt x="110539" y="255479"/>
                    <a:pt x="109244" y="256795"/>
                  </a:cubicBezTo>
                  <a:cubicBezTo>
                    <a:pt x="109244" y="256795"/>
                    <a:pt x="109244" y="256795"/>
                    <a:pt x="109244" y="235737"/>
                  </a:cubicBezTo>
                  <a:cubicBezTo>
                    <a:pt x="109244" y="235737"/>
                    <a:pt x="109244" y="235737"/>
                    <a:pt x="167494" y="235737"/>
                  </a:cubicBezTo>
                  <a:cubicBezTo>
                    <a:pt x="167494" y="235737"/>
                    <a:pt x="167494" y="235737"/>
                    <a:pt x="167494" y="142291"/>
                  </a:cubicBezTo>
                  <a:cubicBezTo>
                    <a:pt x="167494" y="142291"/>
                    <a:pt x="167494" y="142291"/>
                    <a:pt x="177849" y="131762"/>
                  </a:cubicBezTo>
                  <a:close/>
                  <a:moveTo>
                    <a:pt x="54988" y="82550"/>
                  </a:moveTo>
                  <a:cubicBezTo>
                    <a:pt x="54988" y="82550"/>
                    <a:pt x="54988" y="82550"/>
                    <a:pt x="136812" y="82550"/>
                  </a:cubicBezTo>
                  <a:cubicBezTo>
                    <a:pt x="135492" y="89045"/>
                    <a:pt x="138132" y="94240"/>
                    <a:pt x="143411" y="96838"/>
                  </a:cubicBezTo>
                  <a:cubicBezTo>
                    <a:pt x="143411" y="96838"/>
                    <a:pt x="143411" y="96838"/>
                    <a:pt x="146050" y="98137"/>
                  </a:cubicBezTo>
                  <a:cubicBezTo>
                    <a:pt x="146050" y="98137"/>
                    <a:pt x="146050" y="98137"/>
                    <a:pt x="134173" y="109827"/>
                  </a:cubicBezTo>
                  <a:cubicBezTo>
                    <a:pt x="134173" y="109827"/>
                    <a:pt x="134173" y="109827"/>
                    <a:pt x="61587" y="109827"/>
                  </a:cubicBezTo>
                  <a:lnTo>
                    <a:pt x="61587" y="125413"/>
                  </a:lnTo>
                  <a:cubicBezTo>
                    <a:pt x="61587" y="125413"/>
                    <a:pt x="61587" y="125413"/>
                    <a:pt x="36512" y="125413"/>
                  </a:cubicBezTo>
                  <a:cubicBezTo>
                    <a:pt x="36512" y="125413"/>
                    <a:pt x="36512" y="125413"/>
                    <a:pt x="36512" y="99436"/>
                  </a:cubicBezTo>
                  <a:cubicBezTo>
                    <a:pt x="36512" y="90343"/>
                    <a:pt x="45750" y="82550"/>
                    <a:pt x="54988" y="82550"/>
                  </a:cubicBezTo>
                  <a:close/>
                  <a:moveTo>
                    <a:pt x="208756" y="63500"/>
                  </a:moveTo>
                  <a:cubicBezTo>
                    <a:pt x="208756" y="63500"/>
                    <a:pt x="210079" y="63500"/>
                    <a:pt x="210079" y="63500"/>
                  </a:cubicBezTo>
                  <a:cubicBezTo>
                    <a:pt x="211402" y="63500"/>
                    <a:pt x="211402" y="63500"/>
                    <a:pt x="212725" y="64819"/>
                  </a:cubicBezTo>
                  <a:cubicBezTo>
                    <a:pt x="212725" y="64819"/>
                    <a:pt x="212725" y="66139"/>
                    <a:pt x="212725" y="67458"/>
                  </a:cubicBezTo>
                  <a:cubicBezTo>
                    <a:pt x="212725" y="67458"/>
                    <a:pt x="212725" y="67458"/>
                    <a:pt x="195527" y="126822"/>
                  </a:cubicBezTo>
                  <a:cubicBezTo>
                    <a:pt x="195527" y="128141"/>
                    <a:pt x="194204" y="129460"/>
                    <a:pt x="192881" y="129460"/>
                  </a:cubicBezTo>
                  <a:cubicBezTo>
                    <a:pt x="191558" y="129460"/>
                    <a:pt x="190236" y="129460"/>
                    <a:pt x="188913" y="128141"/>
                  </a:cubicBezTo>
                  <a:cubicBezTo>
                    <a:pt x="188913" y="128141"/>
                    <a:pt x="188913" y="128141"/>
                    <a:pt x="180975" y="112310"/>
                  </a:cubicBezTo>
                  <a:cubicBezTo>
                    <a:pt x="180975" y="112310"/>
                    <a:pt x="180975" y="112310"/>
                    <a:pt x="137319" y="154525"/>
                  </a:cubicBezTo>
                  <a:cubicBezTo>
                    <a:pt x="135996" y="157163"/>
                    <a:pt x="133350" y="157163"/>
                    <a:pt x="129381" y="157163"/>
                  </a:cubicBezTo>
                  <a:cubicBezTo>
                    <a:pt x="126736" y="157163"/>
                    <a:pt x="124090" y="157163"/>
                    <a:pt x="121444" y="154525"/>
                  </a:cubicBezTo>
                  <a:cubicBezTo>
                    <a:pt x="117475" y="150567"/>
                    <a:pt x="117475" y="142652"/>
                    <a:pt x="121444" y="138694"/>
                  </a:cubicBezTo>
                  <a:cubicBezTo>
                    <a:pt x="121444" y="138694"/>
                    <a:pt x="121444" y="138694"/>
                    <a:pt x="165100" y="95161"/>
                  </a:cubicBezTo>
                  <a:cubicBezTo>
                    <a:pt x="165100" y="95161"/>
                    <a:pt x="165100" y="95161"/>
                    <a:pt x="147902" y="87246"/>
                  </a:cubicBezTo>
                  <a:cubicBezTo>
                    <a:pt x="147902" y="85926"/>
                    <a:pt x="146579" y="84607"/>
                    <a:pt x="146579" y="83288"/>
                  </a:cubicBezTo>
                  <a:cubicBezTo>
                    <a:pt x="146579" y="81969"/>
                    <a:pt x="147902" y="81969"/>
                    <a:pt x="149225" y="80650"/>
                  </a:cubicBezTo>
                  <a:cubicBezTo>
                    <a:pt x="149225" y="80650"/>
                    <a:pt x="149225" y="80650"/>
                    <a:pt x="208756" y="63500"/>
                  </a:cubicBezTo>
                  <a:close/>
                  <a:moveTo>
                    <a:pt x="101335" y="0"/>
                  </a:moveTo>
                  <a:cubicBezTo>
                    <a:pt x="101335" y="0"/>
                    <a:pt x="101335" y="0"/>
                    <a:pt x="305064" y="0"/>
                  </a:cubicBezTo>
                  <a:cubicBezTo>
                    <a:pt x="323585" y="0"/>
                    <a:pt x="338137" y="15802"/>
                    <a:pt x="338137" y="34237"/>
                  </a:cubicBezTo>
                  <a:cubicBezTo>
                    <a:pt x="338137" y="34237"/>
                    <a:pt x="338137" y="34237"/>
                    <a:pt x="338137" y="188305"/>
                  </a:cubicBezTo>
                  <a:cubicBezTo>
                    <a:pt x="338137" y="206741"/>
                    <a:pt x="323585" y="221226"/>
                    <a:pt x="305064" y="221226"/>
                  </a:cubicBezTo>
                  <a:cubicBezTo>
                    <a:pt x="305064" y="221226"/>
                    <a:pt x="305064" y="221226"/>
                    <a:pt x="233627" y="221226"/>
                  </a:cubicBezTo>
                  <a:cubicBezTo>
                    <a:pt x="233627" y="221226"/>
                    <a:pt x="233627" y="221226"/>
                    <a:pt x="233627" y="243612"/>
                  </a:cubicBezTo>
                  <a:cubicBezTo>
                    <a:pt x="233627" y="243612"/>
                    <a:pt x="233627" y="243612"/>
                    <a:pt x="265377" y="243612"/>
                  </a:cubicBezTo>
                  <a:cubicBezTo>
                    <a:pt x="271991" y="243612"/>
                    <a:pt x="277283" y="250196"/>
                    <a:pt x="277283" y="256780"/>
                  </a:cubicBezTo>
                  <a:cubicBezTo>
                    <a:pt x="277283" y="256780"/>
                    <a:pt x="277283" y="256780"/>
                    <a:pt x="277283" y="272582"/>
                  </a:cubicBezTo>
                  <a:cubicBezTo>
                    <a:pt x="277283" y="280483"/>
                    <a:pt x="271991" y="285750"/>
                    <a:pt x="265377" y="285750"/>
                  </a:cubicBezTo>
                  <a:cubicBezTo>
                    <a:pt x="265377" y="285750"/>
                    <a:pt x="265377" y="285750"/>
                    <a:pt x="204523" y="285750"/>
                  </a:cubicBezTo>
                  <a:cubicBezTo>
                    <a:pt x="207168" y="280483"/>
                    <a:pt x="208491" y="275216"/>
                    <a:pt x="209814" y="269948"/>
                  </a:cubicBezTo>
                  <a:cubicBezTo>
                    <a:pt x="209814" y="268631"/>
                    <a:pt x="209814" y="213325"/>
                    <a:pt x="209814" y="213325"/>
                  </a:cubicBezTo>
                  <a:cubicBezTo>
                    <a:pt x="209814" y="213325"/>
                    <a:pt x="209814" y="213325"/>
                    <a:pt x="209814" y="172504"/>
                  </a:cubicBezTo>
                  <a:cubicBezTo>
                    <a:pt x="209814" y="172504"/>
                    <a:pt x="209814" y="172504"/>
                    <a:pt x="295804" y="172504"/>
                  </a:cubicBezTo>
                  <a:cubicBezTo>
                    <a:pt x="303741" y="172504"/>
                    <a:pt x="309033" y="165919"/>
                    <a:pt x="309033" y="159335"/>
                  </a:cubicBezTo>
                  <a:cubicBezTo>
                    <a:pt x="309033" y="159335"/>
                    <a:pt x="309033" y="159335"/>
                    <a:pt x="309033" y="39504"/>
                  </a:cubicBezTo>
                  <a:cubicBezTo>
                    <a:pt x="309033" y="32920"/>
                    <a:pt x="303741" y="27653"/>
                    <a:pt x="295804" y="27653"/>
                  </a:cubicBezTo>
                  <a:cubicBezTo>
                    <a:pt x="295804" y="27653"/>
                    <a:pt x="295804" y="27653"/>
                    <a:pt x="109272" y="27653"/>
                  </a:cubicBezTo>
                  <a:cubicBezTo>
                    <a:pt x="102658" y="27653"/>
                    <a:pt x="97366" y="32920"/>
                    <a:pt x="97366" y="39504"/>
                  </a:cubicBezTo>
                  <a:cubicBezTo>
                    <a:pt x="97366" y="39504"/>
                    <a:pt x="97366" y="39504"/>
                    <a:pt x="97366" y="65841"/>
                  </a:cubicBezTo>
                  <a:cubicBezTo>
                    <a:pt x="97366" y="65841"/>
                    <a:pt x="97366" y="65841"/>
                    <a:pt x="68262" y="65841"/>
                  </a:cubicBezTo>
                  <a:cubicBezTo>
                    <a:pt x="68262" y="65841"/>
                    <a:pt x="68262" y="65841"/>
                    <a:pt x="68262" y="34237"/>
                  </a:cubicBezTo>
                  <a:cubicBezTo>
                    <a:pt x="68262" y="15802"/>
                    <a:pt x="82814" y="0"/>
                    <a:pt x="1013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10958" y="1088099"/>
            <a:ext cx="37680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 smtClean="0"/>
              <a:t>大小</a:t>
            </a:r>
            <a:r>
              <a:rPr lang="zh-CN" altLang="zh-CN" sz="1200" dirty="0"/>
              <a:t>不同</a:t>
            </a:r>
            <a:r>
              <a:rPr lang="zh-CN" altLang="zh-CN" sz="1200" dirty="0" smtClean="0"/>
              <a:t>的</a:t>
            </a:r>
            <a:r>
              <a:rPr lang="zh-CN" altLang="en-US" sz="1200" dirty="0" smtClean="0"/>
              <a:t>点</a:t>
            </a:r>
            <a:r>
              <a:rPr lang="zh-CN" altLang="zh-CN" sz="1200" dirty="0" smtClean="0"/>
              <a:t>既</a:t>
            </a:r>
            <a:r>
              <a:rPr lang="zh-CN" altLang="zh-CN" sz="1200" dirty="0"/>
              <a:t>密集又</a:t>
            </a:r>
            <a:r>
              <a:rPr lang="zh-CN" altLang="zh-CN" sz="1200" dirty="0" smtClean="0"/>
              <a:t>分散</a:t>
            </a:r>
            <a:r>
              <a:rPr lang="zh-CN" altLang="en-US" sz="1200" dirty="0" smtClean="0"/>
              <a:t>地</a:t>
            </a:r>
            <a:r>
              <a:rPr lang="zh-CN" altLang="zh-CN" sz="1200" dirty="0" smtClean="0"/>
              <a:t>进行</a:t>
            </a:r>
            <a:r>
              <a:rPr lang="zh-CN" altLang="zh-CN" sz="1200" dirty="0"/>
              <a:t>有目的的排列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会</a:t>
            </a:r>
            <a:r>
              <a:rPr lang="zh-CN" altLang="zh-CN" sz="1200" dirty="0" smtClean="0"/>
              <a:t>产生</a:t>
            </a:r>
            <a:r>
              <a:rPr lang="zh-CN" altLang="zh-CN" sz="1200" dirty="0"/>
              <a:t>点的面化感觉。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3097358" y="2286429"/>
            <a:ext cx="374242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 smtClean="0"/>
              <a:t>大小</a:t>
            </a:r>
            <a:r>
              <a:rPr lang="zh-CN" altLang="zh-CN" sz="1200" dirty="0"/>
              <a:t>一致的点以相对的</a:t>
            </a:r>
            <a:r>
              <a:rPr lang="zh-CN" altLang="zh-CN" sz="1200" dirty="0" smtClean="0"/>
              <a:t>方向逐渐</a:t>
            </a:r>
            <a:r>
              <a:rPr lang="zh-CN" altLang="zh-CN" sz="1200" dirty="0"/>
              <a:t>重合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会</a:t>
            </a:r>
            <a:r>
              <a:rPr lang="zh-CN" altLang="zh-CN" sz="1200" dirty="0" smtClean="0"/>
              <a:t>产生</a:t>
            </a:r>
            <a:r>
              <a:rPr lang="zh-CN" altLang="zh-CN" sz="1200" dirty="0"/>
              <a:t>微妙的</a:t>
            </a:r>
            <a:r>
              <a:rPr lang="zh-CN" altLang="zh-CN" sz="1200" dirty="0" smtClean="0"/>
              <a:t>动态</a:t>
            </a:r>
            <a:r>
              <a:rPr lang="zh-CN" altLang="en-US" sz="1200" dirty="0"/>
              <a:t>感</a:t>
            </a:r>
            <a:r>
              <a:rPr lang="zh-CN" altLang="zh-CN" sz="1200" dirty="0" smtClean="0"/>
              <a:t>。</a:t>
            </a:r>
            <a:r>
              <a:rPr lang="zh-CN" altLang="en-US" sz="1200" dirty="0" smtClean="0"/>
              <a:t>如图 点的构成</a:t>
            </a:r>
            <a:r>
              <a:rPr lang="en-US" altLang="zh-CN" sz="1200" dirty="0" smtClean="0"/>
              <a:t>2 </a:t>
            </a:r>
            <a:r>
              <a:rPr lang="zh-CN" altLang="en-US" sz="1200" dirty="0" smtClean="0"/>
              <a:t>所示。</a:t>
            </a:r>
            <a:endParaRPr lang="zh-CN" altLang="en-US" sz="1200" dirty="0"/>
          </a:p>
        </p:txBody>
      </p:sp>
      <p:sp>
        <p:nvSpPr>
          <p:cNvPr id="29" name="矩形 28"/>
          <p:cNvSpPr/>
          <p:nvPr/>
        </p:nvSpPr>
        <p:spPr>
          <a:xfrm>
            <a:off x="3069294" y="3424800"/>
            <a:ext cx="374496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不规则</a:t>
            </a:r>
            <a:r>
              <a:rPr lang="zh-CN" altLang="zh-CN" sz="1200" dirty="0" smtClean="0"/>
              <a:t>点</a:t>
            </a:r>
            <a:r>
              <a:rPr lang="zh-CN" altLang="en-US" sz="1200" dirty="0" smtClean="0"/>
              <a:t>所构成</a:t>
            </a:r>
            <a:r>
              <a:rPr lang="zh-CN" altLang="zh-CN" sz="1200" dirty="0" smtClean="0"/>
              <a:t>的</a:t>
            </a:r>
            <a:r>
              <a:rPr lang="zh-CN" altLang="zh-CN" sz="1200" dirty="0"/>
              <a:t>视觉</a:t>
            </a:r>
            <a:r>
              <a:rPr lang="zh-CN" altLang="zh-CN" sz="1200" dirty="0" smtClean="0"/>
              <a:t>效果</a:t>
            </a:r>
            <a:r>
              <a:rPr lang="zh-CN" altLang="en-US" sz="1200" dirty="0" smtClean="0"/>
              <a:t>如图 点的构成</a:t>
            </a:r>
            <a:r>
              <a:rPr lang="en-US" altLang="zh-CN" sz="1200" dirty="0" smtClean="0"/>
              <a:t>3 </a:t>
            </a:r>
            <a:r>
              <a:rPr lang="zh-CN" altLang="en-US" sz="1200" dirty="0" smtClean="0"/>
              <a:t>所示。</a:t>
            </a:r>
            <a:endParaRPr lang="zh-CN" altLang="en-US" sz="1200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418349"/>
            <a:ext cx="1092952" cy="19256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11"/>
          <p:cNvPicPr/>
          <p:nvPr/>
        </p:nvPicPr>
        <p:blipFill>
          <a:blip r:embed="rId1"/>
          <a:srcRect l="4049" t="11374" r="5639" b="22046"/>
          <a:stretch>
            <a:fillRect/>
          </a:stretch>
        </p:blipFill>
        <p:spPr>
          <a:xfrm>
            <a:off x="1259632" y="1059582"/>
            <a:ext cx="2664296" cy="25616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5143" y="1275606"/>
            <a:ext cx="418465" cy="1728192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点的构成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020"/>
          <p:cNvPicPr/>
          <p:nvPr/>
        </p:nvPicPr>
        <p:blipFill>
          <a:blip r:embed="rId2"/>
          <a:srcRect l="3759" t="10005" r="5784" b="24750"/>
          <a:stretch>
            <a:fillRect/>
          </a:stretch>
        </p:blipFill>
        <p:spPr>
          <a:xfrm>
            <a:off x="4860031" y="1059582"/>
            <a:ext cx="2537685" cy="25133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37911" y="1275606"/>
            <a:ext cx="418465" cy="1368152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点的构成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实训模块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843558"/>
            <a:ext cx="7488832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zh-CN" sz="14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一、</a:t>
            </a:r>
            <a:r>
              <a:rPr lang="zh-CN" altLang="en-US" sz="14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实训内容</a:t>
            </a:r>
            <a:r>
              <a:rPr lang="zh-CN" altLang="zh-CN" sz="14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：用点绘制花的立体感。</a:t>
            </a:r>
            <a:endParaRPr lang="zh-CN" altLang="zh-CN" sz="14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/>
              <a:t>       </a:t>
            </a:r>
            <a:r>
              <a:rPr lang="zh-CN" altLang="zh-CN" sz="1200" dirty="0" smtClean="0"/>
              <a:t>步骤</a:t>
            </a:r>
            <a:r>
              <a:rPr lang="en-US" altLang="zh-CN" sz="1200" dirty="0" smtClean="0"/>
              <a:t>1  </a:t>
            </a:r>
            <a:r>
              <a:rPr lang="zh-CN" altLang="zh-CN" sz="1200" dirty="0" smtClean="0"/>
              <a:t>准备</a:t>
            </a:r>
            <a:r>
              <a:rPr lang="zh-CN" altLang="zh-CN" sz="1200" dirty="0"/>
              <a:t>材料：马克笔</a:t>
            </a:r>
            <a:r>
              <a:rPr lang="zh-CN" altLang="zh-CN" sz="1200" dirty="0" smtClean="0"/>
              <a:t>、</a:t>
            </a:r>
            <a:r>
              <a:rPr lang="zh-CN" altLang="en-US" sz="1200" dirty="0" smtClean="0"/>
              <a:t>勾线笔、</a:t>
            </a:r>
            <a:r>
              <a:rPr lang="zh-CN" altLang="zh-CN" sz="1200" dirty="0" smtClean="0"/>
              <a:t>铅笔</a:t>
            </a:r>
            <a:r>
              <a:rPr lang="zh-CN" altLang="zh-CN" sz="1200" dirty="0"/>
              <a:t>、直尺。</a:t>
            </a:r>
            <a:endParaRPr lang="zh-CN" altLang="zh-CN" sz="1200" dirty="0"/>
          </a:p>
          <a:p>
            <a:pPr>
              <a:lnSpc>
                <a:spcPct val="150000"/>
              </a:lnSpc>
            </a:pPr>
            <a:r>
              <a:rPr lang="en-US" altLang="zh-CN" sz="1200" dirty="0" smtClean="0"/>
              <a:t>       </a:t>
            </a:r>
            <a:r>
              <a:rPr lang="zh-CN" altLang="zh-CN" sz="1200" dirty="0" smtClean="0"/>
              <a:t>步骤</a:t>
            </a:r>
            <a:r>
              <a:rPr lang="en-US" altLang="zh-CN" sz="1200" dirty="0" smtClean="0"/>
              <a:t>2  </a:t>
            </a:r>
            <a:r>
              <a:rPr lang="zh-CN" altLang="zh-CN" sz="1200" dirty="0" smtClean="0"/>
              <a:t>用</a:t>
            </a:r>
            <a:r>
              <a:rPr lang="zh-CN" altLang="zh-CN" sz="1200" dirty="0"/>
              <a:t>直尺在纸上绘制一个</a:t>
            </a:r>
            <a:r>
              <a:rPr lang="en-US" altLang="zh-CN" sz="1200" dirty="0"/>
              <a:t>20cm</a:t>
            </a:r>
            <a:r>
              <a:rPr lang="zh-CN" altLang="zh-CN" sz="1200" dirty="0"/>
              <a:t>×</a:t>
            </a:r>
            <a:r>
              <a:rPr lang="en-US" altLang="zh-CN" sz="1200" dirty="0"/>
              <a:t>20cm</a:t>
            </a:r>
            <a:r>
              <a:rPr lang="zh-CN" altLang="zh-CN" sz="1200" dirty="0"/>
              <a:t>的</a:t>
            </a:r>
            <a:r>
              <a:rPr lang="zh-CN" altLang="zh-CN" sz="1200" dirty="0" smtClean="0"/>
              <a:t>方格。</a:t>
            </a:r>
            <a:endParaRPr lang="zh-CN" altLang="zh-CN" sz="1200" dirty="0"/>
          </a:p>
          <a:p>
            <a:pPr>
              <a:lnSpc>
                <a:spcPct val="150000"/>
              </a:lnSpc>
            </a:pPr>
            <a:r>
              <a:rPr lang="en-US" altLang="zh-CN" sz="1200" dirty="0" smtClean="0"/>
              <a:t>       </a:t>
            </a:r>
            <a:r>
              <a:rPr lang="zh-CN" altLang="zh-CN" sz="1200" dirty="0" smtClean="0"/>
              <a:t>步骤</a:t>
            </a:r>
            <a:r>
              <a:rPr lang="en-US" altLang="zh-CN" sz="1200" dirty="0" smtClean="0"/>
              <a:t>3  </a:t>
            </a:r>
            <a:r>
              <a:rPr lang="zh-CN" altLang="zh-CN" sz="1200" dirty="0" smtClean="0"/>
              <a:t>在</a:t>
            </a:r>
            <a:r>
              <a:rPr lang="zh-CN" altLang="zh-CN" sz="1200" dirty="0"/>
              <a:t>方格内完成设计草图，</a:t>
            </a:r>
            <a:r>
              <a:rPr lang="zh-CN" altLang="zh-CN" sz="1200" dirty="0" smtClean="0"/>
              <a:t>并</a:t>
            </a:r>
            <a:r>
              <a:rPr lang="zh-CN" altLang="en-US" sz="1200" dirty="0" smtClean="0"/>
              <a:t>用</a:t>
            </a:r>
            <a:r>
              <a:rPr lang="zh-CN" altLang="zh-CN" sz="1200" dirty="0" smtClean="0"/>
              <a:t>铅笔</a:t>
            </a:r>
            <a:r>
              <a:rPr lang="zh-CN" altLang="zh-CN" sz="1200" dirty="0"/>
              <a:t>打形。注意不要将线条颜色画太深</a:t>
            </a:r>
            <a:r>
              <a:rPr lang="zh-CN" altLang="zh-CN" sz="1200" dirty="0" smtClean="0"/>
              <a:t>，有</a:t>
            </a:r>
            <a:r>
              <a:rPr lang="zh-CN" altLang="zh-CN" sz="1200" dirty="0"/>
              <a:t>个大概轮廓即可</a:t>
            </a:r>
            <a:r>
              <a:rPr lang="zh-CN" altLang="zh-CN" sz="1200" dirty="0" smtClean="0"/>
              <a:t>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 descr="图片1"/>
          <p:cNvPicPr/>
          <p:nvPr/>
        </p:nvPicPr>
        <p:blipFill>
          <a:blip r:embed="rId1"/>
          <a:stretch>
            <a:fillRect/>
          </a:stretch>
        </p:blipFill>
        <p:spPr>
          <a:xfrm>
            <a:off x="1331640" y="2144941"/>
            <a:ext cx="2447224" cy="23762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2" t="10024" r="5632" b="5968"/>
          <a:stretch>
            <a:fillRect/>
          </a:stretch>
        </p:blipFill>
        <p:spPr>
          <a:xfrm>
            <a:off x="4860032" y="2113564"/>
            <a:ext cx="2441249" cy="2481937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22082" y="2355726"/>
            <a:ext cx="421526" cy="1080120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97034" y="2347387"/>
            <a:ext cx="421526" cy="926798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实训模块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843558"/>
            <a:ext cx="7488832" cy="1168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/>
              <a:t>步骤</a:t>
            </a:r>
            <a:r>
              <a:rPr lang="en-US" altLang="zh-CN" sz="1200" dirty="0"/>
              <a:t>4  </a:t>
            </a:r>
            <a:r>
              <a:rPr lang="zh-CN" altLang="zh-CN" sz="1200" dirty="0"/>
              <a:t>先</a:t>
            </a:r>
            <a:r>
              <a:rPr lang="zh-CN" altLang="en-US" sz="1200" dirty="0"/>
              <a:t>以</a:t>
            </a:r>
            <a:r>
              <a:rPr lang="zh-CN" altLang="zh-CN" sz="1200" dirty="0"/>
              <a:t>点</a:t>
            </a:r>
            <a:r>
              <a:rPr lang="zh-CN" altLang="en-US" sz="1200" dirty="0"/>
              <a:t>的形式绘制</a:t>
            </a:r>
            <a:r>
              <a:rPr lang="zh-CN" altLang="zh-CN" sz="1200" dirty="0"/>
              <a:t>花的边缘线</a:t>
            </a:r>
            <a:r>
              <a:rPr lang="zh-CN" altLang="en-US" sz="1200" dirty="0"/>
              <a:t>，</a:t>
            </a:r>
            <a:r>
              <a:rPr lang="zh-CN" altLang="zh-CN" sz="1200" dirty="0"/>
              <a:t>注意点与点之间的间距和疏密。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zh-CN" altLang="zh-CN" sz="1200" dirty="0"/>
              <a:t>步骤</a:t>
            </a:r>
            <a:r>
              <a:rPr lang="en-US" altLang="zh-CN" sz="1200" dirty="0"/>
              <a:t>5  </a:t>
            </a:r>
            <a:r>
              <a:rPr lang="zh-CN" altLang="zh-CN" sz="1200" dirty="0"/>
              <a:t>在花的轮廓处加</a:t>
            </a:r>
            <a:r>
              <a:rPr lang="zh-CN" altLang="en-US" sz="1200" dirty="0"/>
              <a:t>入</a:t>
            </a:r>
            <a:r>
              <a:rPr lang="zh-CN" altLang="zh-CN" sz="1200" dirty="0"/>
              <a:t>点的绘制，并将花的转折和纹路</a:t>
            </a:r>
            <a:r>
              <a:rPr lang="zh-CN" altLang="en-US" sz="1200" dirty="0"/>
              <a:t>以</a:t>
            </a:r>
            <a:r>
              <a:rPr lang="zh-CN" altLang="zh-CN" sz="1200" dirty="0"/>
              <a:t>点的形式表现出来。</a:t>
            </a:r>
            <a:r>
              <a:rPr lang="zh-CN" altLang="en-US" sz="1200" dirty="0"/>
              <a:t>应</a:t>
            </a:r>
            <a:r>
              <a:rPr lang="zh-CN" altLang="zh-CN" sz="1200" dirty="0"/>
              <a:t>注意点的大小和疏密，轮廓处应</a:t>
            </a:r>
            <a:r>
              <a:rPr lang="zh-CN" altLang="en-US" sz="1200" dirty="0"/>
              <a:t>加强对</a:t>
            </a:r>
            <a:r>
              <a:rPr lang="zh-CN" altLang="zh-CN" sz="1200" dirty="0"/>
              <a:t>点的刻画。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zh-CN" altLang="en-US" sz="1200" dirty="0"/>
              <a:t>步骤</a:t>
            </a:r>
            <a:r>
              <a:rPr lang="en-US" altLang="zh-CN" sz="1200" dirty="0"/>
              <a:t>6  </a:t>
            </a:r>
            <a:r>
              <a:rPr lang="zh-CN" altLang="en-US" sz="1200" dirty="0"/>
              <a:t>重复上面的步骤，继续完成花的绘制。绘制完成后，将铅笔线擦掉，就得到一幅由点组成的图案。</a:t>
            </a:r>
            <a:endParaRPr lang="zh-CN" altLang="zh-CN" sz="1200" dirty="0"/>
          </a:p>
        </p:txBody>
      </p:sp>
      <p:pic>
        <p:nvPicPr>
          <p:cNvPr id="4" name="图片 3" descr="2"/>
          <p:cNvPicPr/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7" t="9192" r="4632" b="5362"/>
          <a:stretch>
            <a:fillRect/>
          </a:stretch>
        </p:blipFill>
        <p:spPr>
          <a:xfrm rot="16200000">
            <a:off x="785998" y="2135481"/>
            <a:ext cx="2053591" cy="2062032"/>
          </a:xfrm>
          <a:prstGeom prst="rect">
            <a:avLst/>
          </a:prstGeom>
        </p:spPr>
      </p:pic>
      <p:pic>
        <p:nvPicPr>
          <p:cNvPr id="5" name="图片 4" descr="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9" t="8123" r="4633" b="4824"/>
          <a:stretch>
            <a:fillRect/>
          </a:stretch>
        </p:blipFill>
        <p:spPr>
          <a:xfrm rot="16200000">
            <a:off x="3515690" y="2127278"/>
            <a:ext cx="2040614" cy="2088232"/>
          </a:xfrm>
          <a:prstGeom prst="rect">
            <a:avLst/>
          </a:prstGeom>
        </p:spPr>
      </p:pic>
      <p:pic>
        <p:nvPicPr>
          <p:cNvPr id="6" name="图片 5" descr="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0" t="8912" r="5264" b="6153"/>
          <a:stretch>
            <a:fillRect/>
          </a:stretch>
        </p:blipFill>
        <p:spPr>
          <a:xfrm rot="16200000">
            <a:off x="6218983" y="2147904"/>
            <a:ext cx="2062214" cy="2043812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259632" y="4413638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1941" y="4413637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46034" y="4441439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赵海洋 - 《漫步神秘园》 纯钢琴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252520" y="288817"/>
            <a:ext cx="6096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46" y="555526"/>
            <a:ext cx="2088232" cy="36792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87824" y="627534"/>
            <a:ext cx="5544616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”指形态，它是相对于空间而存在的，主要是指</a:t>
            </a:r>
            <a:r>
              <a:rPr lang="zh-CN" altLang="en-US" sz="16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物体的尺度、比例和层次关系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。“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态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”是依附于物体的形而存在，是指物体</a:t>
            </a:r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可视化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外观形状和神态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，也可理解为物体外观的表情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因素。“形态”是材料、结构和形式的总和，是对平面和立体的描述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。因此，如果我们从</a:t>
            </a:r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形态的角度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对艺术设计进行研究，就能抓住艺术设计的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形态要素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在立体构成中属于最原始的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基本要素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，包括点、线、面、体。形态语言千姿百态，点、线、面的界定取决于人们观察物象时它的形态。点、线、面在设计学应用中起了巨大的作用，而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结构主义的产生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推动了自然科学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哲学间的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相互促进与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发展，也促使对点、线、面的研究向纵深发展，从研究它们的形式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转变为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研究它们的作用与意义。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实训模块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8852" y="771550"/>
            <a:ext cx="7488832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二、作品点评</a:t>
            </a:r>
            <a:endParaRPr lang="en-US" altLang="zh-CN" sz="14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/>
              <a:t>         </a:t>
            </a:r>
            <a:r>
              <a:rPr lang="zh-CN" altLang="en-US" sz="1200" dirty="0" smtClean="0"/>
              <a:t>以下为</a:t>
            </a:r>
            <a:r>
              <a:rPr lang="en-US" altLang="zh-CN" sz="1200" dirty="0" smtClean="0"/>
              <a:t>2016</a:t>
            </a:r>
            <a:r>
              <a:rPr lang="zh-CN" altLang="zh-CN" sz="1200" dirty="0"/>
              <a:t>年红点传达设计大赛获奖作品《</a:t>
            </a:r>
            <a:r>
              <a:rPr lang="en-US" altLang="zh-CN" sz="1200" dirty="0"/>
              <a:t>Eroded by Fashion</a:t>
            </a:r>
            <a:r>
              <a:rPr lang="zh-CN" altLang="zh-CN" sz="1200" dirty="0"/>
              <a:t>》（</a:t>
            </a:r>
            <a:r>
              <a:rPr lang="zh-CN" altLang="zh-CN" sz="1200" dirty="0" smtClean="0"/>
              <a:t>如</a:t>
            </a:r>
            <a:r>
              <a:rPr lang="zh-CN" altLang="en-US" sz="1200" dirty="0" smtClean="0"/>
              <a:t>下</a:t>
            </a:r>
            <a:r>
              <a:rPr lang="zh-CN" altLang="zh-CN" sz="1200" dirty="0" smtClean="0"/>
              <a:t>图</a:t>
            </a:r>
            <a:r>
              <a:rPr lang="zh-CN" altLang="en-US" sz="1200" dirty="0" smtClean="0"/>
              <a:t>）</a:t>
            </a:r>
            <a:r>
              <a:rPr lang="zh-CN" altLang="zh-CN" sz="1200" dirty="0" smtClean="0"/>
              <a:t>。</a:t>
            </a:r>
            <a:r>
              <a:rPr lang="zh-CN" altLang="zh-CN" sz="1200" dirty="0"/>
              <a:t>这个系列海报以抵抗动物皮毛制衣为主题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直指</a:t>
            </a:r>
            <a:r>
              <a:rPr lang="zh-CN" altLang="zh-CN" sz="1200" dirty="0" smtClean="0"/>
              <a:t>商人</a:t>
            </a:r>
            <a:r>
              <a:rPr lang="zh-CN" altLang="zh-CN" sz="1200" dirty="0"/>
              <a:t>和客户常常忽视动物为此遭受的巨大痛苦。三张黑白</a:t>
            </a:r>
            <a:r>
              <a:rPr lang="zh-CN" altLang="zh-CN" sz="1200" dirty="0" smtClean="0"/>
              <a:t>海报展示</a:t>
            </a:r>
            <a:r>
              <a:rPr lang="zh-CN" altLang="en-US" sz="1200" dirty="0" smtClean="0"/>
              <a:t>了</a:t>
            </a:r>
            <a:r>
              <a:rPr lang="zh-CN" altLang="zh-CN" sz="1200" dirty="0" smtClean="0"/>
              <a:t>不同</a:t>
            </a:r>
            <a:r>
              <a:rPr lang="zh-CN" altLang="zh-CN" sz="1200" dirty="0"/>
              <a:t>动物的插图，传递</a:t>
            </a:r>
            <a:r>
              <a:rPr lang="zh-CN" altLang="zh-CN" sz="1200" dirty="0" smtClean="0"/>
              <a:t>出人们</a:t>
            </a:r>
            <a:r>
              <a:rPr lang="zh-CN" altLang="zh-CN" sz="1200" dirty="0"/>
              <a:t>在</a:t>
            </a:r>
            <a:r>
              <a:rPr lang="zh-CN" altLang="zh-CN" sz="1200" dirty="0" smtClean="0"/>
              <a:t>穿皮毛</a:t>
            </a:r>
            <a:r>
              <a:rPr lang="zh-CN" altLang="en-US" sz="1200" dirty="0" smtClean="0"/>
              <a:t>服装</a:t>
            </a:r>
            <a:r>
              <a:rPr lang="zh-CN" altLang="zh-CN" sz="1200" dirty="0" smtClean="0"/>
              <a:t>时</a:t>
            </a:r>
            <a:r>
              <a:rPr lang="zh-CN" altLang="zh-CN" sz="1200" dirty="0"/>
              <a:t>可能感觉到的温暖和柔软</a:t>
            </a:r>
            <a:r>
              <a:rPr lang="zh-CN" altLang="zh-CN" sz="1200" dirty="0" smtClean="0"/>
              <a:t>。</a:t>
            </a:r>
            <a:r>
              <a:rPr lang="zh-CN" altLang="en-US" sz="1200" dirty="0" smtClean="0"/>
              <a:t>其中</a:t>
            </a:r>
            <a:r>
              <a:rPr lang="zh-CN" altLang="zh-CN" sz="1200" dirty="0" smtClean="0"/>
              <a:t>，</a:t>
            </a:r>
            <a:r>
              <a:rPr lang="zh-CN" altLang="zh-CN" sz="1200" dirty="0"/>
              <a:t>动物的眼睛是红色的，</a:t>
            </a:r>
            <a:r>
              <a:rPr lang="zh-CN" altLang="zh-CN" sz="1200" dirty="0" smtClean="0"/>
              <a:t>这</a:t>
            </a:r>
            <a:r>
              <a:rPr lang="zh-CN" altLang="en-US" sz="1200" dirty="0" smtClean="0"/>
              <a:t>一细节</a:t>
            </a:r>
            <a:r>
              <a:rPr lang="zh-CN" altLang="zh-CN" sz="1200" dirty="0" smtClean="0"/>
              <a:t>旨在</a:t>
            </a:r>
            <a:r>
              <a:rPr lang="zh-CN" altLang="zh-CN" sz="1200" dirty="0"/>
              <a:t>让人们意识到这些动物</a:t>
            </a:r>
            <a:r>
              <a:rPr lang="zh-CN" altLang="zh-CN" sz="1200" dirty="0" smtClean="0"/>
              <a:t>的</a:t>
            </a:r>
            <a:r>
              <a:rPr lang="zh-CN" altLang="en-US" sz="1200" dirty="0" smtClean="0"/>
              <a:t>痛苦</a:t>
            </a:r>
            <a:r>
              <a:rPr lang="zh-CN" altLang="zh-CN" sz="1200" dirty="0" smtClean="0"/>
              <a:t>和</a:t>
            </a:r>
            <a:r>
              <a:rPr lang="zh-CN" altLang="zh-CN" sz="1200" dirty="0"/>
              <a:t>绝望。</a:t>
            </a:r>
            <a:endParaRPr lang="zh-CN" altLang="zh-CN" sz="1200" dirty="0"/>
          </a:p>
          <a:p>
            <a:pPr>
              <a:lnSpc>
                <a:spcPct val="150000"/>
              </a:lnSpc>
            </a:pPr>
            <a:r>
              <a:rPr lang="en-US" altLang="zh-CN" sz="1200" dirty="0" smtClean="0"/>
              <a:t>         </a:t>
            </a:r>
            <a:r>
              <a:rPr lang="zh-CN" altLang="en-US" sz="1200" dirty="0" smtClean="0"/>
              <a:t>该</a:t>
            </a:r>
            <a:r>
              <a:rPr lang="zh-CN" altLang="zh-CN" sz="1200" dirty="0" smtClean="0"/>
              <a:t>系列海报</a:t>
            </a:r>
            <a:r>
              <a:rPr lang="zh-CN" altLang="en-US" sz="1200" dirty="0" smtClean="0"/>
              <a:t>采</a:t>
            </a:r>
            <a:r>
              <a:rPr lang="zh-CN" altLang="zh-CN" sz="1200" dirty="0" smtClean="0"/>
              <a:t>用了发散式</a:t>
            </a:r>
            <a:r>
              <a:rPr lang="zh-CN" altLang="en-US" sz="1200" dirty="0" smtClean="0"/>
              <a:t>的</a:t>
            </a:r>
            <a:r>
              <a:rPr lang="zh-CN" altLang="zh-CN" sz="1200" dirty="0" smtClean="0"/>
              <a:t>点</a:t>
            </a:r>
            <a:r>
              <a:rPr lang="zh-CN" altLang="zh-CN" sz="1200" dirty="0"/>
              <a:t>的基本形态进行</a:t>
            </a:r>
            <a:r>
              <a:rPr lang="zh-CN" altLang="zh-CN" sz="1200" dirty="0" smtClean="0"/>
              <a:t>创作</a:t>
            </a:r>
            <a:r>
              <a:rPr lang="zh-CN" altLang="en-US" sz="1200" dirty="0" smtClean="0"/>
              <a:t>，背景中的</a:t>
            </a:r>
            <a:r>
              <a:rPr lang="zh-CN" altLang="zh-CN" sz="1200" dirty="0" smtClean="0"/>
              <a:t>点密集</a:t>
            </a:r>
            <a:r>
              <a:rPr lang="zh-CN" altLang="en-US" sz="1200" dirty="0" smtClean="0"/>
              <a:t>，</a:t>
            </a:r>
            <a:r>
              <a:rPr lang="zh-CN" altLang="zh-CN" sz="1200" dirty="0" smtClean="0"/>
              <a:t>形成</a:t>
            </a:r>
            <a:r>
              <a:rPr lang="zh-CN" altLang="zh-CN" sz="1200" dirty="0"/>
              <a:t>了线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且</a:t>
            </a:r>
            <a:r>
              <a:rPr lang="zh-CN" altLang="zh-CN" sz="1200" dirty="0" smtClean="0"/>
              <a:t>点</a:t>
            </a:r>
            <a:r>
              <a:rPr lang="zh-CN" altLang="zh-CN" sz="1200" dirty="0"/>
              <a:t>的间隔小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因而</a:t>
            </a:r>
            <a:r>
              <a:rPr lang="zh-CN" altLang="zh-CN" sz="1200" dirty="0" smtClean="0"/>
              <a:t>线</a:t>
            </a:r>
            <a:r>
              <a:rPr lang="zh-CN" altLang="zh-CN" sz="1200" dirty="0"/>
              <a:t>化十分明显</a:t>
            </a:r>
            <a:r>
              <a:rPr lang="zh-CN" altLang="zh-CN" sz="1200" dirty="0" smtClean="0"/>
              <a:t>。</a:t>
            </a:r>
            <a:r>
              <a:rPr lang="zh-CN" altLang="en-US" sz="1200" dirty="0" smtClean="0"/>
              <a:t>同时，海报</a:t>
            </a:r>
            <a:r>
              <a:rPr lang="zh-CN" altLang="zh-CN" sz="1200" dirty="0" smtClean="0"/>
              <a:t>利用</a:t>
            </a:r>
            <a:r>
              <a:rPr lang="zh-CN" altLang="zh-CN" sz="1200" dirty="0"/>
              <a:t>点的颜色和</a:t>
            </a:r>
            <a:r>
              <a:rPr lang="zh-CN" altLang="zh-CN" sz="1200" dirty="0" smtClean="0"/>
              <a:t>疏密突出</a:t>
            </a:r>
            <a:r>
              <a:rPr lang="zh-CN" altLang="en-US" sz="1200" dirty="0" smtClean="0"/>
              <a:t>了</a:t>
            </a:r>
            <a:r>
              <a:rPr lang="zh-CN" altLang="zh-CN" sz="1200" dirty="0" smtClean="0"/>
              <a:t>动物</a:t>
            </a:r>
            <a:r>
              <a:rPr lang="zh-CN" altLang="zh-CN" sz="1200" dirty="0"/>
              <a:t>的</a:t>
            </a:r>
            <a:r>
              <a:rPr lang="zh-CN" altLang="zh-CN" sz="1200" dirty="0" smtClean="0"/>
              <a:t>形状</a:t>
            </a:r>
            <a:r>
              <a:rPr lang="zh-CN" altLang="en-US" sz="1200" dirty="0" smtClean="0"/>
              <a:t>，</a:t>
            </a:r>
            <a:r>
              <a:rPr lang="zh-CN" altLang="zh-CN" sz="1200" dirty="0" smtClean="0"/>
              <a:t>从小</a:t>
            </a:r>
            <a:r>
              <a:rPr lang="zh-CN" altLang="zh-CN" sz="1200" dirty="0"/>
              <a:t>到大的线化</a:t>
            </a:r>
            <a:r>
              <a:rPr lang="zh-CN" altLang="zh-CN" sz="1200" dirty="0" smtClean="0"/>
              <a:t>点群产生</a:t>
            </a:r>
            <a:r>
              <a:rPr lang="zh-CN" altLang="en-US" sz="1200" dirty="0" smtClean="0"/>
              <a:t>了</a:t>
            </a:r>
            <a:r>
              <a:rPr lang="zh-CN" altLang="zh-CN" sz="1200" dirty="0" smtClean="0"/>
              <a:t>从</a:t>
            </a:r>
            <a:r>
              <a:rPr lang="zh-CN" altLang="zh-CN" sz="1200" dirty="0"/>
              <a:t>强到弱的运动感</a:t>
            </a:r>
            <a:r>
              <a:rPr lang="zh-CN" altLang="zh-CN" sz="1200" dirty="0" smtClean="0"/>
              <a:t>，也</a:t>
            </a:r>
            <a:r>
              <a:rPr lang="zh-CN" altLang="zh-CN" sz="1200" dirty="0"/>
              <a:t>产生从</a:t>
            </a:r>
            <a:r>
              <a:rPr lang="zh-CN" altLang="zh-CN" sz="1200" dirty="0" smtClean="0"/>
              <a:t>近</a:t>
            </a:r>
            <a:r>
              <a:rPr lang="zh-CN" altLang="en-US" sz="1200" dirty="0" smtClean="0"/>
              <a:t>及</a:t>
            </a:r>
            <a:r>
              <a:rPr lang="zh-CN" altLang="zh-CN" sz="1200" dirty="0" smtClean="0"/>
              <a:t>远</a:t>
            </a:r>
            <a:r>
              <a:rPr lang="zh-CN" altLang="zh-CN" sz="1200" dirty="0"/>
              <a:t>的深度感。</a:t>
            </a:r>
            <a:endParaRPr lang="zh-CN" altLang="zh-CN" sz="1200" dirty="0"/>
          </a:p>
          <a:p>
            <a:pPr>
              <a:lnSpc>
                <a:spcPct val="150000"/>
              </a:lnSpc>
            </a:pP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7380312" y="3507854"/>
            <a:ext cx="576064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291830"/>
            <a:ext cx="1092952" cy="19256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553C320-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906" y="1203598"/>
            <a:ext cx="1957318" cy="2772188"/>
          </a:xfrm>
          <a:prstGeom prst="rect">
            <a:avLst/>
          </a:prstGeom>
        </p:spPr>
      </p:pic>
      <p:pic>
        <p:nvPicPr>
          <p:cNvPr id="5" name="图片 4" descr="1555363324-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213348"/>
            <a:ext cx="1959858" cy="2771171"/>
          </a:xfrm>
          <a:prstGeom prst="rect">
            <a:avLst/>
          </a:prstGeom>
        </p:spPr>
      </p:pic>
      <p:pic>
        <p:nvPicPr>
          <p:cNvPr id="6" name="图片 5" descr="1555363392-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874" y="1213348"/>
            <a:ext cx="1959858" cy="27711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8852" y="771550"/>
            <a:ext cx="74888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/>
              <a:t>一、填空题。（见书</a:t>
            </a:r>
            <a:r>
              <a:rPr lang="en-US" altLang="zh-CN" sz="1200" dirty="0" smtClean="0"/>
              <a:t>P26</a:t>
            </a:r>
            <a:r>
              <a:rPr lang="zh-CN" altLang="en-US" sz="1200" dirty="0" smtClean="0"/>
              <a:t>）</a:t>
            </a:r>
            <a:endParaRPr lang="en-US" altLang="zh-CN" sz="1200" dirty="0" smtClean="0"/>
          </a:p>
          <a:p>
            <a:pPr>
              <a:lnSpc>
                <a:spcPct val="150000"/>
              </a:lnSpc>
            </a:pPr>
            <a:r>
              <a:rPr lang="zh-CN" altLang="en-US" sz="1200" dirty="0" smtClean="0"/>
              <a:t>二、操作题。</a:t>
            </a:r>
            <a:endParaRPr lang="en-US" altLang="zh-CN" sz="1200" dirty="0" smtClean="0"/>
          </a:p>
          <a:p>
            <a:pPr>
              <a:lnSpc>
                <a:spcPct val="150000"/>
              </a:lnSpc>
            </a:pPr>
            <a:r>
              <a:rPr lang="en-US" altLang="zh-CN" sz="1200" dirty="0" smtClean="0"/>
              <a:t>     1.</a:t>
            </a:r>
            <a:r>
              <a:rPr lang="zh-CN" altLang="en-US" sz="1200" dirty="0" smtClean="0"/>
              <a:t>如下图所示，创作一张由点构成的绘画图。</a:t>
            </a:r>
            <a:endParaRPr lang="en-US" altLang="zh-CN" sz="1200" dirty="0" smtClean="0"/>
          </a:p>
          <a:p>
            <a:pPr>
              <a:lnSpc>
                <a:spcPct val="150000"/>
              </a:lnSpc>
            </a:pPr>
            <a:r>
              <a:rPr lang="en-US" altLang="zh-CN" sz="1200" dirty="0"/>
              <a:t> </a:t>
            </a:r>
            <a:r>
              <a:rPr lang="en-US" altLang="zh-CN" sz="1200" dirty="0" smtClean="0"/>
              <a:t>    2.</a:t>
            </a:r>
            <a:r>
              <a:rPr lang="zh-CN" altLang="en-US" sz="1200" dirty="0" smtClean="0"/>
              <a:t>利用本节所学知识，设计并绘制一张由点构成的设计图。</a:t>
            </a:r>
            <a:endParaRPr lang="en-US" altLang="zh-CN" sz="1200" dirty="0" smtClean="0"/>
          </a:p>
          <a:p>
            <a:pPr>
              <a:lnSpc>
                <a:spcPct val="150000"/>
              </a:lnSpc>
            </a:pP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119009"/>
            <a:ext cx="1474573" cy="2598057"/>
          </a:xfrm>
          <a:prstGeom prst="rect">
            <a:avLst/>
          </a:prstGeom>
        </p:spPr>
      </p:pic>
      <p:pic>
        <p:nvPicPr>
          <p:cNvPr id="6" name="图片 5" descr="彭艳a 拷贝"/>
          <p:cNvPicPr/>
          <p:nvPr/>
        </p:nvPicPr>
        <p:blipFill>
          <a:blip r:embed="rId3"/>
          <a:stretch>
            <a:fillRect/>
          </a:stretch>
        </p:blipFill>
        <p:spPr>
          <a:xfrm>
            <a:off x="1259632" y="2248878"/>
            <a:ext cx="2853055" cy="2169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79812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线的形态</a:t>
            </a:r>
            <a:endParaRPr lang="en-GB" altLang="zh-CN" sz="44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4139952" y="1124620"/>
            <a:ext cx="165618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EC8C8D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02</a:t>
            </a:r>
            <a:endParaRPr lang="en-GB" altLang="zh-CN" sz="8000" dirty="0">
              <a:solidFill>
                <a:srgbClr val="EC8C8D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843558"/>
            <a:ext cx="2088232" cy="3679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9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7231" y="956900"/>
            <a:ext cx="2929538" cy="3748087"/>
            <a:chOff x="3107231" y="956900"/>
            <a:chExt cx="2929538" cy="3748087"/>
          </a:xfrm>
        </p:grpSpPr>
        <p:grpSp>
          <p:nvGrpSpPr>
            <p:cNvPr id="4" name="Group 2"/>
            <p:cNvGrpSpPr/>
            <p:nvPr/>
          </p:nvGrpSpPr>
          <p:grpSpPr>
            <a:xfrm>
              <a:off x="3107231" y="1057423"/>
              <a:ext cx="2929538" cy="3647564"/>
              <a:chOff x="4142975" y="1409897"/>
              <a:chExt cx="3906051" cy="4863419"/>
            </a:xfrm>
          </p:grpSpPr>
          <p:sp>
            <p:nvSpPr>
              <p:cNvPr id="60" name="Oval 29"/>
              <p:cNvSpPr/>
              <p:nvPr/>
            </p:nvSpPr>
            <p:spPr bwMode="auto">
              <a:xfrm flipV="1">
                <a:off x="5176928" y="4435174"/>
                <a:ext cx="1838142" cy="1838142"/>
              </a:xfrm>
              <a:prstGeom prst="ellipse">
                <a:avLst/>
              </a:prstGeom>
              <a:solidFill>
                <a:schemeClr val="accent6"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Oval 30"/>
              <p:cNvSpPr/>
              <p:nvPr/>
            </p:nvSpPr>
            <p:spPr bwMode="auto">
              <a:xfrm flipV="1">
                <a:off x="4851426" y="3650133"/>
                <a:ext cx="2489150" cy="2489151"/>
              </a:xfrm>
              <a:prstGeom prst="ellipse">
                <a:avLst/>
              </a:prstGeom>
              <a:solidFill>
                <a:schemeClr val="accent5"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Oval 31"/>
              <p:cNvSpPr/>
              <p:nvPr/>
            </p:nvSpPr>
            <p:spPr bwMode="auto">
              <a:xfrm flipV="1">
                <a:off x="4411037" y="2654473"/>
                <a:ext cx="3369927" cy="3369928"/>
              </a:xfrm>
              <a:prstGeom prst="ellipse">
                <a:avLst/>
              </a:prstGeom>
              <a:solidFill>
                <a:schemeClr val="accent4"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Oval 32"/>
              <p:cNvSpPr/>
              <p:nvPr/>
            </p:nvSpPr>
            <p:spPr bwMode="auto">
              <a:xfrm>
                <a:off x="4142975" y="1811990"/>
                <a:ext cx="3906051" cy="3906054"/>
              </a:xfrm>
              <a:prstGeom prst="ellipse">
                <a:avLst/>
              </a:prstGeom>
              <a:solidFill>
                <a:schemeClr val="bg1">
                  <a:lumMod val="65000"/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Oval 33"/>
              <p:cNvSpPr/>
              <p:nvPr/>
            </p:nvSpPr>
            <p:spPr bwMode="auto">
              <a:xfrm>
                <a:off x="4411037" y="1524781"/>
                <a:ext cx="3369927" cy="3369928"/>
              </a:xfrm>
              <a:prstGeom prst="ellipse">
                <a:avLst/>
              </a:prstGeom>
              <a:solidFill>
                <a:schemeClr val="accent3"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Oval 34"/>
              <p:cNvSpPr/>
              <p:nvPr/>
            </p:nvSpPr>
            <p:spPr bwMode="auto">
              <a:xfrm>
                <a:off x="4851426" y="1409897"/>
                <a:ext cx="2489150" cy="2489151"/>
              </a:xfrm>
              <a:prstGeom prst="ellipse">
                <a:avLst/>
              </a:prstGeom>
              <a:solidFill>
                <a:schemeClr val="accent2"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" name="Oval 35"/>
            <p:cNvSpPr/>
            <p:nvPr/>
          </p:nvSpPr>
          <p:spPr bwMode="auto">
            <a:xfrm>
              <a:off x="3882698" y="956900"/>
              <a:ext cx="1378606" cy="1378606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19050">
              <a:noFill/>
              <a:round/>
            </a:ln>
            <a:scene3d>
              <a:camera prst="isometricOffAxis1Top"/>
              <a:lightRig rig="threePt" dir="t"/>
            </a:scene3d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Group 45"/>
          <p:cNvGrpSpPr/>
          <p:nvPr/>
        </p:nvGrpSpPr>
        <p:grpSpPr>
          <a:xfrm>
            <a:off x="5988675" y="1038969"/>
            <a:ext cx="531759" cy="531759"/>
            <a:chOff x="6143330" y="1459595"/>
            <a:chExt cx="638470" cy="638470"/>
          </a:xfrm>
        </p:grpSpPr>
        <p:sp>
          <p:nvSpPr>
            <p:cNvPr id="56" name="Oval 46"/>
            <p:cNvSpPr/>
            <p:nvPr/>
          </p:nvSpPr>
          <p:spPr>
            <a:xfrm rot="18900000">
              <a:off x="6143330" y="1459595"/>
              <a:ext cx="638470" cy="63847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7" name="Group 47"/>
            <p:cNvGrpSpPr/>
            <p:nvPr/>
          </p:nvGrpSpPr>
          <p:grpSpPr>
            <a:xfrm>
              <a:off x="6308820" y="1602113"/>
              <a:ext cx="307491" cy="353435"/>
              <a:chOff x="5130801" y="1333499"/>
              <a:chExt cx="276225" cy="317500"/>
            </a:xfrm>
            <a:solidFill>
              <a:schemeClr val="bg1"/>
            </a:solidFill>
          </p:grpSpPr>
          <p:sp>
            <p:nvSpPr>
              <p:cNvPr id="58" name="Freeform: Shape 48"/>
              <p:cNvSpPr/>
              <p:nvPr/>
            </p:nvSpPr>
            <p:spPr bwMode="auto">
              <a:xfrm>
                <a:off x="5167313" y="1333499"/>
                <a:ext cx="203200" cy="166688"/>
              </a:xfrm>
              <a:custGeom>
                <a:avLst/>
                <a:gdLst/>
                <a:ahLst/>
                <a:cxnLst>
                  <a:cxn ang="0">
                    <a:pos x="44" y="12"/>
                  </a:cxn>
                  <a:cxn ang="0">
                    <a:pos x="17" y="28"/>
                  </a:cxn>
                  <a:cxn ang="0">
                    <a:pos x="16" y="28"/>
                  </a:cxn>
                  <a:cxn ang="0">
                    <a:pos x="15" y="28"/>
                  </a:cxn>
                  <a:cxn ang="0">
                    <a:pos x="14" y="27"/>
                  </a:cxn>
                  <a:cxn ang="0">
                    <a:pos x="42" y="6"/>
                  </a:cxn>
                  <a:cxn ang="0">
                    <a:pos x="46" y="6"/>
                  </a:cxn>
                  <a:cxn ang="0">
                    <a:pos x="74" y="27"/>
                  </a:cxn>
                  <a:cxn ang="0">
                    <a:pos x="73" y="28"/>
                  </a:cxn>
                  <a:cxn ang="0">
                    <a:pos x="72" y="28"/>
                  </a:cxn>
                  <a:cxn ang="0">
                    <a:pos x="71" y="28"/>
                  </a:cxn>
                  <a:cxn ang="0">
                    <a:pos x="44" y="12"/>
                  </a:cxn>
                  <a:cxn ang="0">
                    <a:pos x="81" y="27"/>
                  </a:cxn>
                  <a:cxn ang="0">
                    <a:pos x="46" y="0"/>
                  </a:cxn>
                  <a:cxn ang="0">
                    <a:pos x="42" y="0"/>
                  </a:cxn>
                  <a:cxn ang="0">
                    <a:pos x="8" y="27"/>
                  </a:cxn>
                  <a:cxn ang="0">
                    <a:pos x="6" y="28"/>
                  </a:cxn>
                  <a:cxn ang="0">
                    <a:pos x="0" y="42"/>
                  </a:cxn>
                  <a:cxn ang="0">
                    <a:pos x="0" y="48"/>
                  </a:cxn>
                  <a:cxn ang="0">
                    <a:pos x="8" y="58"/>
                  </a:cxn>
                  <a:cxn ang="0">
                    <a:pos x="15" y="58"/>
                  </a:cxn>
                  <a:cxn ang="0">
                    <a:pos x="17" y="58"/>
                  </a:cxn>
                  <a:cxn ang="0">
                    <a:pos x="18" y="58"/>
                  </a:cxn>
                  <a:cxn ang="0">
                    <a:pos x="44" y="73"/>
                  </a:cxn>
                  <a:cxn ang="0">
                    <a:pos x="70" y="58"/>
                  </a:cxn>
                  <a:cxn ang="0">
                    <a:pos x="71" y="58"/>
                  </a:cxn>
                  <a:cxn ang="0">
                    <a:pos x="73" y="58"/>
                  </a:cxn>
                  <a:cxn ang="0">
                    <a:pos x="80" y="58"/>
                  </a:cxn>
                  <a:cxn ang="0">
                    <a:pos x="88" y="48"/>
                  </a:cxn>
                  <a:cxn ang="0">
                    <a:pos x="88" y="42"/>
                  </a:cxn>
                  <a:cxn ang="0">
                    <a:pos x="82" y="28"/>
                  </a:cxn>
                  <a:cxn ang="0">
                    <a:pos x="81" y="27"/>
                  </a:cxn>
                </a:cxnLst>
                <a:rect l="0" t="0" r="r" b="b"/>
                <a:pathLst>
                  <a:path w="88" h="73">
                    <a:moveTo>
                      <a:pt x="44" y="12"/>
                    </a:moveTo>
                    <a:cubicBezTo>
                      <a:pt x="32" y="12"/>
                      <a:pt x="22" y="18"/>
                      <a:pt x="17" y="28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16" y="28"/>
                      <a:pt x="15" y="28"/>
                      <a:pt x="15" y="28"/>
                    </a:cubicBezTo>
                    <a:cubicBezTo>
                      <a:pt x="15" y="28"/>
                      <a:pt x="14" y="28"/>
                      <a:pt x="14" y="27"/>
                    </a:cubicBezTo>
                    <a:cubicBezTo>
                      <a:pt x="15" y="15"/>
                      <a:pt x="28" y="6"/>
                      <a:pt x="42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60" y="6"/>
                      <a:pt x="72" y="15"/>
                      <a:pt x="74" y="27"/>
                    </a:cubicBezTo>
                    <a:cubicBezTo>
                      <a:pt x="74" y="27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2" y="28"/>
                    </a:cubicBezTo>
                    <a:cubicBezTo>
                      <a:pt x="72" y="28"/>
                      <a:pt x="71" y="28"/>
                      <a:pt x="71" y="28"/>
                    </a:cubicBezTo>
                    <a:cubicBezTo>
                      <a:pt x="66" y="18"/>
                      <a:pt x="56" y="12"/>
                      <a:pt x="44" y="12"/>
                    </a:cubicBezTo>
                    <a:moveTo>
                      <a:pt x="81" y="27"/>
                    </a:moveTo>
                    <a:cubicBezTo>
                      <a:pt x="79" y="12"/>
                      <a:pt x="64" y="0"/>
                      <a:pt x="4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4" y="0"/>
                      <a:pt x="9" y="11"/>
                      <a:pt x="8" y="27"/>
                    </a:cubicBezTo>
                    <a:cubicBezTo>
                      <a:pt x="7" y="28"/>
                      <a:pt x="7" y="28"/>
                      <a:pt x="6" y="28"/>
                    </a:cubicBezTo>
                    <a:cubicBezTo>
                      <a:pt x="4" y="29"/>
                      <a:pt x="0" y="32"/>
                      <a:pt x="0" y="4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6"/>
                      <a:pt x="6" y="58"/>
                      <a:pt x="8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6" y="58"/>
                      <a:pt x="16" y="57"/>
                      <a:pt x="17" y="58"/>
                    </a:cubicBezTo>
                    <a:cubicBezTo>
                      <a:pt x="17" y="58"/>
                      <a:pt x="18" y="58"/>
                      <a:pt x="18" y="58"/>
                    </a:cubicBezTo>
                    <a:cubicBezTo>
                      <a:pt x="23" y="67"/>
                      <a:pt x="33" y="73"/>
                      <a:pt x="44" y="73"/>
                    </a:cubicBezTo>
                    <a:cubicBezTo>
                      <a:pt x="55" y="73"/>
                      <a:pt x="65" y="67"/>
                      <a:pt x="70" y="58"/>
                    </a:cubicBezTo>
                    <a:cubicBezTo>
                      <a:pt x="70" y="58"/>
                      <a:pt x="71" y="58"/>
                      <a:pt x="71" y="58"/>
                    </a:cubicBezTo>
                    <a:cubicBezTo>
                      <a:pt x="72" y="57"/>
                      <a:pt x="72" y="58"/>
                      <a:pt x="73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58"/>
                      <a:pt x="88" y="56"/>
                      <a:pt x="88" y="48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32"/>
                      <a:pt x="84" y="29"/>
                      <a:pt x="82" y="28"/>
                    </a:cubicBezTo>
                    <a:cubicBezTo>
                      <a:pt x="81" y="28"/>
                      <a:pt x="81" y="28"/>
                      <a:pt x="81" y="2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49"/>
              <p:cNvSpPr/>
              <p:nvPr/>
            </p:nvSpPr>
            <p:spPr bwMode="auto">
              <a:xfrm>
                <a:off x="5130801" y="1519236"/>
                <a:ext cx="276225" cy="131763"/>
              </a:xfrm>
              <a:custGeom>
                <a:avLst/>
                <a:gdLst/>
                <a:ahLst/>
                <a:cxnLst>
                  <a:cxn ang="0">
                    <a:pos x="85" y="26"/>
                  </a:cxn>
                  <a:cxn ang="0">
                    <a:pos x="82" y="28"/>
                  </a:cxn>
                  <a:cxn ang="0">
                    <a:pos x="67" y="28"/>
                  </a:cxn>
                  <a:cxn ang="0">
                    <a:pos x="65" y="26"/>
                  </a:cxn>
                  <a:cxn ang="0">
                    <a:pos x="65" y="22"/>
                  </a:cxn>
                  <a:cxn ang="0">
                    <a:pos x="67" y="20"/>
                  </a:cxn>
                  <a:cxn ang="0">
                    <a:pos x="82" y="20"/>
                  </a:cxn>
                  <a:cxn ang="0">
                    <a:pos x="85" y="22"/>
                  </a:cxn>
                  <a:cxn ang="0">
                    <a:pos x="85" y="26"/>
                  </a:cxn>
                  <a:cxn ang="0">
                    <a:pos x="119" y="54"/>
                  </a:cxn>
                  <a:cxn ang="0">
                    <a:pos x="99" y="11"/>
                  </a:cxn>
                  <a:cxn ang="0">
                    <a:pos x="85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22" y="11"/>
                  </a:cxn>
                  <a:cxn ang="0">
                    <a:pos x="1" y="54"/>
                  </a:cxn>
                  <a:cxn ang="0">
                    <a:pos x="4" y="58"/>
                  </a:cxn>
                  <a:cxn ang="0">
                    <a:pos x="19" y="58"/>
                  </a:cxn>
                  <a:cxn ang="0">
                    <a:pos x="22" y="55"/>
                  </a:cxn>
                  <a:cxn ang="0">
                    <a:pos x="31" y="39"/>
                  </a:cxn>
                  <a:cxn ang="0">
                    <a:pos x="33" y="40"/>
                  </a:cxn>
                  <a:cxn ang="0">
                    <a:pos x="34" y="54"/>
                  </a:cxn>
                  <a:cxn ang="0">
                    <a:pos x="36" y="58"/>
                  </a:cxn>
                  <a:cxn ang="0">
                    <a:pos x="86" y="58"/>
                  </a:cxn>
                  <a:cxn ang="0">
                    <a:pos x="90" y="53"/>
                  </a:cxn>
                  <a:cxn ang="0">
                    <a:pos x="90" y="40"/>
                  </a:cxn>
                  <a:cxn ang="0">
                    <a:pos x="92" y="39"/>
                  </a:cxn>
                  <a:cxn ang="0">
                    <a:pos x="100" y="55"/>
                  </a:cxn>
                  <a:cxn ang="0">
                    <a:pos x="104" y="58"/>
                  </a:cxn>
                  <a:cxn ang="0">
                    <a:pos x="116" y="58"/>
                  </a:cxn>
                  <a:cxn ang="0">
                    <a:pos x="119" y="54"/>
                  </a:cxn>
                </a:cxnLst>
                <a:rect l="0" t="0" r="r" b="b"/>
                <a:pathLst>
                  <a:path w="120" h="58">
                    <a:moveTo>
                      <a:pt x="85" y="26"/>
                    </a:moveTo>
                    <a:cubicBezTo>
                      <a:pt x="85" y="27"/>
                      <a:pt x="84" y="28"/>
                      <a:pt x="82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8"/>
                      <a:pt x="65" y="27"/>
                      <a:pt x="65" y="26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1"/>
                      <a:pt x="66" y="20"/>
                      <a:pt x="67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4" y="20"/>
                      <a:pt x="85" y="21"/>
                      <a:pt x="85" y="22"/>
                    </a:cubicBezTo>
                    <a:lnTo>
                      <a:pt x="85" y="26"/>
                    </a:lnTo>
                    <a:close/>
                    <a:moveTo>
                      <a:pt x="119" y="54"/>
                    </a:moveTo>
                    <a:cubicBezTo>
                      <a:pt x="99" y="11"/>
                      <a:pt x="99" y="11"/>
                      <a:pt x="99" y="11"/>
                    </a:cubicBezTo>
                    <a:cubicBezTo>
                      <a:pt x="98" y="9"/>
                      <a:pt x="94" y="0"/>
                      <a:pt x="85" y="0"/>
                    </a:cubicBezTo>
                    <a:cubicBezTo>
                      <a:pt x="83" y="0"/>
                      <a:pt x="38" y="0"/>
                      <a:pt x="3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2" y="9"/>
                      <a:pt x="22" y="11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1" y="58"/>
                      <a:pt x="4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2" y="58"/>
                      <a:pt x="22" y="55"/>
                      <a:pt x="22" y="55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3" y="34"/>
                      <a:pt x="33" y="40"/>
                    </a:cubicBezTo>
                    <a:cubicBezTo>
                      <a:pt x="33" y="45"/>
                      <a:pt x="34" y="48"/>
                      <a:pt x="34" y="54"/>
                    </a:cubicBezTo>
                    <a:cubicBezTo>
                      <a:pt x="34" y="56"/>
                      <a:pt x="34" y="58"/>
                      <a:pt x="36" y="58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90" y="58"/>
                      <a:pt x="90" y="56"/>
                      <a:pt x="90" y="53"/>
                    </a:cubicBezTo>
                    <a:cubicBezTo>
                      <a:pt x="90" y="46"/>
                      <a:pt x="90" y="44"/>
                      <a:pt x="90" y="40"/>
                    </a:cubicBezTo>
                    <a:cubicBezTo>
                      <a:pt x="90" y="35"/>
                      <a:pt x="92" y="39"/>
                      <a:pt x="92" y="39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101" y="58"/>
                      <a:pt x="104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9" y="58"/>
                      <a:pt x="120" y="56"/>
                      <a:pt x="119" y="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0" name="Group 74"/>
          <p:cNvGrpSpPr/>
          <p:nvPr/>
        </p:nvGrpSpPr>
        <p:grpSpPr>
          <a:xfrm>
            <a:off x="6086930" y="3858905"/>
            <a:ext cx="531759" cy="531759"/>
            <a:chOff x="6143330" y="3910329"/>
            <a:chExt cx="638470" cy="638470"/>
          </a:xfrm>
        </p:grpSpPr>
        <p:sp>
          <p:nvSpPr>
            <p:cNvPr id="40" name="Oval 75"/>
            <p:cNvSpPr/>
            <p:nvPr/>
          </p:nvSpPr>
          <p:spPr>
            <a:xfrm rot="18900000">
              <a:off x="6143330" y="3910329"/>
              <a:ext cx="638470" cy="638470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76"/>
            <p:cNvSpPr/>
            <p:nvPr/>
          </p:nvSpPr>
          <p:spPr bwMode="auto">
            <a:xfrm>
              <a:off x="6260925" y="4076910"/>
              <a:ext cx="403280" cy="305308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59" y="14"/>
                </a:cxn>
                <a:cxn ang="0">
                  <a:pos x="50" y="25"/>
                </a:cxn>
                <a:cxn ang="0">
                  <a:pos x="55" y="25"/>
                </a:cxn>
                <a:cxn ang="0">
                  <a:pos x="55" y="37"/>
                </a:cxn>
                <a:cxn ang="0">
                  <a:pos x="63" y="37"/>
                </a:cxn>
                <a:cxn ang="0">
                  <a:pos x="63" y="25"/>
                </a:cxn>
                <a:cxn ang="0">
                  <a:pos x="68" y="25"/>
                </a:cxn>
                <a:cxn ang="0">
                  <a:pos x="84" y="8"/>
                </a:cxn>
                <a:cxn ang="0">
                  <a:pos x="84" y="37"/>
                </a:cxn>
                <a:cxn ang="0">
                  <a:pos x="76" y="45"/>
                </a:cxn>
                <a:cxn ang="0">
                  <a:pos x="44" y="45"/>
                </a:cxn>
                <a:cxn ang="0">
                  <a:pos x="35" y="37"/>
                </a:cxn>
                <a:cxn ang="0">
                  <a:pos x="35" y="8"/>
                </a:cxn>
                <a:cxn ang="0">
                  <a:pos x="44" y="0"/>
                </a:cxn>
                <a:cxn ang="0">
                  <a:pos x="57" y="0"/>
                </a:cxn>
                <a:cxn ang="0">
                  <a:pos x="57" y="6"/>
                </a:cxn>
                <a:cxn ang="0">
                  <a:pos x="63" y="6"/>
                </a:cxn>
                <a:cxn ang="0">
                  <a:pos x="63" y="0"/>
                </a:cxn>
                <a:cxn ang="0">
                  <a:pos x="76" y="0"/>
                </a:cxn>
                <a:cxn ang="0">
                  <a:pos x="84" y="8"/>
                </a:cxn>
                <a:cxn ang="0">
                  <a:pos x="32" y="58"/>
                </a:cxn>
                <a:cxn ang="0">
                  <a:pos x="35" y="54"/>
                </a:cxn>
                <a:cxn ang="0">
                  <a:pos x="22" y="44"/>
                </a:cxn>
                <a:cxn ang="0">
                  <a:pos x="18" y="46"/>
                </a:cxn>
                <a:cxn ang="0">
                  <a:pos x="32" y="58"/>
                </a:cxn>
                <a:cxn ang="0">
                  <a:pos x="29" y="65"/>
                </a:cxn>
                <a:cxn ang="0">
                  <a:pos x="32" y="61"/>
                </a:cxn>
                <a:cxn ang="0">
                  <a:pos x="15" y="48"/>
                </a:cxn>
                <a:cxn ang="0">
                  <a:pos x="11" y="49"/>
                </a:cxn>
                <a:cxn ang="0">
                  <a:pos x="29" y="65"/>
                </a:cxn>
                <a:cxn ang="0">
                  <a:pos x="98" y="54"/>
                </a:cxn>
                <a:cxn ang="0">
                  <a:pos x="84" y="51"/>
                </a:cxn>
                <a:cxn ang="0">
                  <a:pos x="66" y="57"/>
                </a:cxn>
                <a:cxn ang="0">
                  <a:pos x="43" y="57"/>
                </a:cxn>
                <a:cxn ang="0">
                  <a:pos x="33" y="67"/>
                </a:cxn>
                <a:cxn ang="0">
                  <a:pos x="43" y="76"/>
                </a:cxn>
                <a:cxn ang="0">
                  <a:pos x="70" y="76"/>
                </a:cxn>
                <a:cxn ang="0">
                  <a:pos x="74" y="79"/>
                </a:cxn>
                <a:cxn ang="0">
                  <a:pos x="42" y="79"/>
                </a:cxn>
                <a:cxn ang="0">
                  <a:pos x="30" y="71"/>
                </a:cxn>
                <a:cxn ang="0">
                  <a:pos x="11" y="53"/>
                </a:cxn>
                <a:cxn ang="0">
                  <a:pos x="4" y="60"/>
                </a:cxn>
                <a:cxn ang="0">
                  <a:pos x="24" y="81"/>
                </a:cxn>
                <a:cxn ang="0">
                  <a:pos x="60" y="93"/>
                </a:cxn>
                <a:cxn ang="0">
                  <a:pos x="98" y="84"/>
                </a:cxn>
                <a:cxn ang="0">
                  <a:pos x="99" y="82"/>
                </a:cxn>
                <a:cxn ang="0">
                  <a:pos x="99" y="56"/>
                </a:cxn>
                <a:cxn ang="0">
                  <a:pos x="98" y="54"/>
                </a:cxn>
                <a:cxn ang="0">
                  <a:pos x="119" y="90"/>
                </a:cxn>
                <a:cxn ang="0">
                  <a:pos x="107" y="90"/>
                </a:cxn>
                <a:cxn ang="0">
                  <a:pos x="104" y="87"/>
                </a:cxn>
                <a:cxn ang="0">
                  <a:pos x="104" y="49"/>
                </a:cxn>
                <a:cxn ang="0">
                  <a:pos x="107" y="46"/>
                </a:cxn>
                <a:cxn ang="0">
                  <a:pos x="119" y="46"/>
                </a:cxn>
                <a:cxn ang="0">
                  <a:pos x="122" y="49"/>
                </a:cxn>
                <a:cxn ang="0">
                  <a:pos x="122" y="87"/>
                </a:cxn>
                <a:cxn ang="0">
                  <a:pos x="119" y="90"/>
                </a:cxn>
              </a:cxnLst>
              <a:rect l="0" t="0" r="r" b="b"/>
              <a:pathLst>
                <a:path w="122" h="93">
                  <a:moveTo>
                    <a:pt x="68" y="25"/>
                  </a:moveTo>
                  <a:cubicBezTo>
                    <a:pt x="59" y="14"/>
                    <a:pt x="59" y="14"/>
                    <a:pt x="59" y="14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8" y="25"/>
                    <a:pt x="68" y="25"/>
                    <a:pt x="68" y="25"/>
                  </a:cubicBezTo>
                  <a:moveTo>
                    <a:pt x="84" y="8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42"/>
                    <a:pt x="81" y="45"/>
                    <a:pt x="76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9" y="45"/>
                    <a:pt x="35" y="42"/>
                    <a:pt x="35" y="3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4"/>
                    <a:pt x="39" y="0"/>
                    <a:pt x="44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1" y="0"/>
                    <a:pt x="84" y="4"/>
                    <a:pt x="84" y="8"/>
                  </a:cubicBezTo>
                  <a:moveTo>
                    <a:pt x="32" y="58"/>
                  </a:moveTo>
                  <a:cubicBezTo>
                    <a:pt x="34" y="58"/>
                    <a:pt x="35" y="56"/>
                    <a:pt x="35" y="54"/>
                  </a:cubicBezTo>
                  <a:cubicBezTo>
                    <a:pt x="33" y="52"/>
                    <a:pt x="26" y="46"/>
                    <a:pt x="22" y="44"/>
                  </a:cubicBezTo>
                  <a:cubicBezTo>
                    <a:pt x="19" y="43"/>
                    <a:pt x="18" y="46"/>
                    <a:pt x="18" y="46"/>
                  </a:cubicBezTo>
                  <a:cubicBezTo>
                    <a:pt x="18" y="46"/>
                    <a:pt x="31" y="57"/>
                    <a:pt x="32" y="58"/>
                  </a:cubicBezTo>
                  <a:moveTo>
                    <a:pt x="29" y="65"/>
                  </a:moveTo>
                  <a:cubicBezTo>
                    <a:pt x="31" y="64"/>
                    <a:pt x="32" y="62"/>
                    <a:pt x="32" y="61"/>
                  </a:cubicBezTo>
                  <a:cubicBezTo>
                    <a:pt x="30" y="59"/>
                    <a:pt x="19" y="49"/>
                    <a:pt x="15" y="48"/>
                  </a:cubicBezTo>
                  <a:cubicBezTo>
                    <a:pt x="12" y="46"/>
                    <a:pt x="11" y="49"/>
                    <a:pt x="11" y="49"/>
                  </a:cubicBezTo>
                  <a:cubicBezTo>
                    <a:pt x="11" y="49"/>
                    <a:pt x="28" y="63"/>
                    <a:pt x="29" y="65"/>
                  </a:cubicBezTo>
                  <a:moveTo>
                    <a:pt x="98" y="54"/>
                  </a:moveTo>
                  <a:cubicBezTo>
                    <a:pt x="96" y="53"/>
                    <a:pt x="90" y="51"/>
                    <a:pt x="84" y="51"/>
                  </a:cubicBezTo>
                  <a:cubicBezTo>
                    <a:pt x="75" y="51"/>
                    <a:pt x="66" y="57"/>
                    <a:pt x="66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0" y="57"/>
                    <a:pt x="33" y="59"/>
                    <a:pt x="33" y="67"/>
                  </a:cubicBezTo>
                  <a:cubicBezTo>
                    <a:pt x="33" y="73"/>
                    <a:pt x="39" y="76"/>
                    <a:pt x="43" y="76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2" y="76"/>
                    <a:pt x="74" y="79"/>
                    <a:pt x="74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7" y="79"/>
                    <a:pt x="31" y="75"/>
                    <a:pt x="30" y="71"/>
                  </a:cubicBezTo>
                  <a:cubicBezTo>
                    <a:pt x="24" y="66"/>
                    <a:pt x="15" y="57"/>
                    <a:pt x="11" y="53"/>
                  </a:cubicBezTo>
                  <a:cubicBezTo>
                    <a:pt x="7" y="48"/>
                    <a:pt x="0" y="53"/>
                    <a:pt x="4" y="60"/>
                  </a:cubicBezTo>
                  <a:cubicBezTo>
                    <a:pt x="7" y="63"/>
                    <a:pt x="15" y="72"/>
                    <a:pt x="24" y="81"/>
                  </a:cubicBezTo>
                  <a:cubicBezTo>
                    <a:pt x="33" y="90"/>
                    <a:pt x="48" y="93"/>
                    <a:pt x="60" y="93"/>
                  </a:cubicBezTo>
                  <a:cubicBezTo>
                    <a:pt x="73" y="93"/>
                    <a:pt x="86" y="86"/>
                    <a:pt x="98" y="84"/>
                  </a:cubicBezTo>
                  <a:cubicBezTo>
                    <a:pt x="99" y="84"/>
                    <a:pt x="99" y="83"/>
                    <a:pt x="99" y="82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5"/>
                    <a:pt x="99" y="55"/>
                    <a:pt x="98" y="54"/>
                  </a:cubicBezTo>
                  <a:moveTo>
                    <a:pt x="119" y="90"/>
                  </a:moveTo>
                  <a:cubicBezTo>
                    <a:pt x="107" y="90"/>
                    <a:pt x="107" y="90"/>
                    <a:pt x="107" y="90"/>
                  </a:cubicBezTo>
                  <a:cubicBezTo>
                    <a:pt x="105" y="90"/>
                    <a:pt x="104" y="89"/>
                    <a:pt x="104" y="87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4" y="48"/>
                    <a:pt x="105" y="46"/>
                    <a:pt x="107" y="46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20" y="46"/>
                    <a:pt x="122" y="48"/>
                    <a:pt x="122" y="49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22" y="89"/>
                    <a:pt x="120" y="90"/>
                    <a:pt x="119" y="9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Group 50"/>
          <p:cNvGrpSpPr/>
          <p:nvPr/>
        </p:nvGrpSpPr>
        <p:grpSpPr>
          <a:xfrm>
            <a:off x="2379203" y="1002447"/>
            <a:ext cx="531759" cy="526894"/>
            <a:chOff x="2438400" y="2680880"/>
            <a:chExt cx="638468" cy="632627"/>
          </a:xfrm>
        </p:grpSpPr>
        <p:sp>
          <p:nvSpPr>
            <p:cNvPr id="42" name="Oval 51"/>
            <p:cNvSpPr/>
            <p:nvPr/>
          </p:nvSpPr>
          <p:spPr>
            <a:xfrm rot="18900000">
              <a:off x="2438400" y="2680880"/>
              <a:ext cx="638468" cy="63262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3" name="Group 52"/>
            <p:cNvGrpSpPr/>
            <p:nvPr/>
          </p:nvGrpSpPr>
          <p:grpSpPr>
            <a:xfrm>
              <a:off x="2565879" y="2816091"/>
              <a:ext cx="383510" cy="362204"/>
              <a:chOff x="5530851" y="1866899"/>
              <a:chExt cx="285750" cy="269875"/>
            </a:xfrm>
            <a:solidFill>
              <a:schemeClr val="bg1"/>
            </a:solidFill>
          </p:grpSpPr>
          <p:sp>
            <p:nvSpPr>
              <p:cNvPr id="44" name="Oval 53"/>
              <p:cNvSpPr/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54"/>
              <p:cNvSpPr/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1" name="Group 55"/>
          <p:cNvGrpSpPr/>
          <p:nvPr/>
        </p:nvGrpSpPr>
        <p:grpSpPr>
          <a:xfrm>
            <a:off x="2482831" y="3865235"/>
            <a:ext cx="531759" cy="526894"/>
            <a:chOff x="2438400" y="3906247"/>
            <a:chExt cx="638468" cy="632627"/>
          </a:xfrm>
        </p:grpSpPr>
        <p:sp>
          <p:nvSpPr>
            <p:cNvPr id="30" name="Oval 56"/>
            <p:cNvSpPr/>
            <p:nvPr/>
          </p:nvSpPr>
          <p:spPr>
            <a:xfrm rot="18900000">
              <a:off x="2438400" y="3906247"/>
              <a:ext cx="638468" cy="632627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1" name="Group 57"/>
            <p:cNvGrpSpPr/>
            <p:nvPr/>
          </p:nvGrpSpPr>
          <p:grpSpPr>
            <a:xfrm>
              <a:off x="2598452" y="4071806"/>
              <a:ext cx="318371" cy="301515"/>
              <a:chOff x="5133976" y="846136"/>
              <a:chExt cx="269875" cy="255588"/>
            </a:xfrm>
            <a:solidFill>
              <a:schemeClr val="bg1"/>
            </a:solidFill>
          </p:grpSpPr>
          <p:sp>
            <p:nvSpPr>
              <p:cNvPr id="32" name="Freeform: Shape 63"/>
              <p:cNvSpPr/>
              <p:nvPr/>
            </p:nvSpPr>
            <p:spPr bwMode="auto">
              <a:xfrm>
                <a:off x="5191126" y="995361"/>
                <a:ext cx="34925" cy="396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4"/>
                  </a:cxn>
                  <a:cxn ang="0">
                    <a:pos x="3" y="17"/>
                  </a:cxn>
                  <a:cxn ang="0">
                    <a:pos x="12" y="17"/>
                  </a:cxn>
                  <a:cxn ang="0">
                    <a:pos x="15" y="14"/>
                  </a:cxn>
                  <a:cxn ang="0">
                    <a:pos x="15" y="3"/>
                  </a:cxn>
                  <a:cxn ang="0">
                    <a:pos x="12" y="0"/>
                  </a:cxn>
                </a:cxnLst>
                <a:rect l="0" t="0" r="r" b="b"/>
                <a:pathLst>
                  <a:path w="15" h="17">
                    <a:moveTo>
                      <a:pt x="1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7"/>
                      <a:pt x="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4" y="17"/>
                      <a:pt x="15" y="16"/>
                      <a:pt x="15" y="1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64"/>
              <p:cNvSpPr/>
              <p:nvPr/>
            </p:nvSpPr>
            <p:spPr bwMode="auto">
              <a:xfrm>
                <a:off x="5308601" y="1052511"/>
                <a:ext cx="74613" cy="4763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2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</a:cxnLst>
                <a:rect l="0" t="0" r="r" b="b"/>
                <a:pathLst>
                  <a:path w="33" h="2">
                    <a:moveTo>
                      <a:pt x="33" y="1"/>
                    </a:moveTo>
                    <a:cubicBezTo>
                      <a:pt x="33" y="2"/>
                      <a:pt x="32" y="2"/>
                      <a:pt x="3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0"/>
                      <a:pt x="3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65"/>
              <p:cNvSpPr/>
              <p:nvPr/>
            </p:nvSpPr>
            <p:spPr bwMode="auto">
              <a:xfrm>
                <a:off x="5308601" y="993773"/>
                <a:ext cx="31750" cy="635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4" y="1"/>
                  </a:cxn>
                  <a:cxn ang="0">
                    <a:pos x="14" y="2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14" y="3"/>
                      <a:pt x="14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1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66"/>
              <p:cNvSpPr/>
              <p:nvPr/>
            </p:nvSpPr>
            <p:spPr bwMode="auto">
              <a:xfrm>
                <a:off x="5351463" y="1071561"/>
                <a:ext cx="30163" cy="63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2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3" y="2"/>
                      <a:pt x="13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1"/>
                      <a:pt x="13" y="1"/>
                    </a:cubicBezTo>
                    <a:lnTo>
                      <a:pt x="1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67"/>
              <p:cNvSpPr/>
              <p:nvPr/>
            </p:nvSpPr>
            <p:spPr bwMode="auto">
              <a:xfrm>
                <a:off x="5308601" y="1014411"/>
                <a:ext cx="44450" cy="4763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19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9" y="0"/>
                  </a:cxn>
                  <a:cxn ang="0">
                    <a:pos x="20" y="1"/>
                  </a:cxn>
                </a:cxnLst>
                <a:rect l="0" t="0" r="r" b="b"/>
                <a:pathLst>
                  <a:path w="20" h="2">
                    <a:moveTo>
                      <a:pt x="20" y="1"/>
                    </a:moveTo>
                    <a:cubicBezTo>
                      <a:pt x="20" y="2"/>
                      <a:pt x="20" y="2"/>
                      <a:pt x="19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68"/>
              <p:cNvSpPr/>
              <p:nvPr/>
            </p:nvSpPr>
            <p:spPr bwMode="auto">
              <a:xfrm>
                <a:off x="5308601" y="1031873"/>
                <a:ext cx="74613" cy="7938"/>
              </a:xfrm>
              <a:custGeom>
                <a:avLst/>
                <a:gdLst/>
                <a:ahLst/>
                <a:cxnLst>
                  <a:cxn ang="0">
                    <a:pos x="33" y="2"/>
                  </a:cxn>
                  <a:cxn ang="0">
                    <a:pos x="32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33" y="2"/>
                  </a:cxn>
                </a:cxnLst>
                <a:rect l="0" t="0" r="r" b="b"/>
                <a:pathLst>
                  <a:path w="33" h="3">
                    <a:moveTo>
                      <a:pt x="33" y="2"/>
                    </a:moveTo>
                    <a:cubicBezTo>
                      <a:pt x="33" y="2"/>
                      <a:pt x="32" y="3"/>
                      <a:pt x="3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lnTo>
                      <a:pt x="3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69"/>
              <p:cNvSpPr/>
              <p:nvPr/>
            </p:nvSpPr>
            <p:spPr bwMode="auto">
              <a:xfrm>
                <a:off x="5287963" y="963611"/>
                <a:ext cx="115888" cy="138113"/>
              </a:xfrm>
              <a:custGeom>
                <a:avLst/>
                <a:gdLst/>
                <a:ahLst/>
                <a:cxnLst>
                  <a:cxn ang="0">
                    <a:pos x="47" y="58"/>
                  </a:cxn>
                  <a:cxn ang="0">
                    <a:pos x="3" y="58"/>
                  </a:cxn>
                  <a:cxn ang="0">
                    <a:pos x="3" y="57"/>
                  </a:cxn>
                  <a:cxn ang="0">
                    <a:pos x="3" y="4"/>
                  </a:cxn>
                  <a:cxn ang="0">
                    <a:pos x="4" y="3"/>
                  </a:cxn>
                  <a:cxn ang="0">
                    <a:pos x="28" y="3"/>
                  </a:cxn>
                  <a:cxn ang="0">
                    <a:pos x="29" y="5"/>
                  </a:cxn>
                  <a:cxn ang="0">
                    <a:pos x="29" y="16"/>
                  </a:cxn>
                  <a:cxn ang="0">
                    <a:pos x="33" y="20"/>
                  </a:cxn>
                  <a:cxn ang="0">
                    <a:pos x="48" y="20"/>
                  </a:cxn>
                  <a:cxn ang="0">
                    <a:pos x="48" y="21"/>
                  </a:cxn>
                  <a:cxn ang="0">
                    <a:pos x="48" y="57"/>
                  </a:cxn>
                  <a:cxn ang="0">
                    <a:pos x="47" y="58"/>
                  </a:cxn>
                  <a:cxn ang="0">
                    <a:pos x="32" y="6"/>
                  </a:cxn>
                  <a:cxn ang="0">
                    <a:pos x="33" y="6"/>
                  </a:cxn>
                  <a:cxn ang="0">
                    <a:pos x="45" y="16"/>
                  </a:cxn>
                  <a:cxn ang="0">
                    <a:pos x="45" y="17"/>
                  </a:cxn>
                  <a:cxn ang="0">
                    <a:pos x="33" y="17"/>
                  </a:cxn>
                  <a:cxn ang="0">
                    <a:pos x="32" y="16"/>
                  </a:cxn>
                  <a:cxn ang="0">
                    <a:pos x="32" y="6"/>
                  </a:cxn>
                  <a:cxn ang="0">
                    <a:pos x="49" y="15"/>
                  </a:cxn>
                  <a:cxn ang="0">
                    <a:pos x="33" y="2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57"/>
                  </a:cxn>
                  <a:cxn ang="0">
                    <a:pos x="4" y="60"/>
                  </a:cxn>
                  <a:cxn ang="0">
                    <a:pos x="47" y="60"/>
                  </a:cxn>
                  <a:cxn ang="0">
                    <a:pos x="51" y="57"/>
                  </a:cxn>
                  <a:cxn ang="0">
                    <a:pos x="51" y="20"/>
                  </a:cxn>
                  <a:cxn ang="0">
                    <a:pos x="49" y="15"/>
                  </a:cxn>
                </a:cxnLst>
                <a:rect l="0" t="0" r="r" b="b"/>
                <a:pathLst>
                  <a:path w="51" h="60">
                    <a:moveTo>
                      <a:pt x="47" y="58"/>
                    </a:move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29" y="3"/>
                      <a:pt x="29" y="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8"/>
                      <a:pt x="31" y="20"/>
                      <a:pt x="33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8"/>
                      <a:pt x="47" y="58"/>
                    </a:cubicBezTo>
                    <a:moveTo>
                      <a:pt x="32" y="6"/>
                    </a:moveTo>
                    <a:cubicBezTo>
                      <a:pt x="32" y="5"/>
                      <a:pt x="33" y="6"/>
                      <a:pt x="33" y="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6" y="17"/>
                      <a:pt x="45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2" y="17"/>
                      <a:pt x="32" y="16"/>
                    </a:cubicBezTo>
                    <a:lnTo>
                      <a:pt x="32" y="6"/>
                    </a:lnTo>
                    <a:close/>
                    <a:moveTo>
                      <a:pt x="49" y="15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0"/>
                      <a:pt x="4" y="60"/>
                      <a:pt x="4" y="60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9" y="60"/>
                      <a:pt x="51" y="59"/>
                      <a:pt x="51" y="5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18"/>
                      <a:pt x="50" y="16"/>
                      <a:pt x="49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70"/>
              <p:cNvSpPr/>
              <p:nvPr/>
            </p:nvSpPr>
            <p:spPr bwMode="auto">
              <a:xfrm>
                <a:off x="5133976" y="846136"/>
                <a:ext cx="268288" cy="247650"/>
              </a:xfrm>
              <a:custGeom>
                <a:avLst/>
                <a:gdLst/>
                <a:ahLst/>
                <a:cxnLst>
                  <a:cxn ang="0">
                    <a:pos x="37" y="7"/>
                  </a:cxn>
                  <a:cxn ang="0">
                    <a:pos x="37" y="7"/>
                  </a:cxn>
                  <a:cxn ang="0">
                    <a:pos x="79" y="7"/>
                  </a:cxn>
                  <a:cxn ang="0">
                    <a:pos x="80" y="8"/>
                  </a:cxn>
                  <a:cxn ang="0">
                    <a:pos x="80" y="14"/>
                  </a:cxn>
                  <a:cxn ang="0">
                    <a:pos x="79" y="14"/>
                  </a:cxn>
                  <a:cxn ang="0">
                    <a:pos x="37" y="14"/>
                  </a:cxn>
                  <a:cxn ang="0">
                    <a:pos x="37" y="14"/>
                  </a:cxn>
                  <a:cxn ang="0">
                    <a:pos x="37" y="7"/>
                  </a:cxn>
                  <a:cxn ang="0">
                    <a:pos x="61" y="102"/>
                  </a:cxn>
                  <a:cxn ang="0">
                    <a:pos x="60" y="101"/>
                  </a:cxn>
                  <a:cxn ang="0">
                    <a:pos x="13" y="101"/>
                  </a:cxn>
                  <a:cxn ang="0">
                    <a:pos x="10" y="99"/>
                  </a:cxn>
                  <a:cxn ang="0">
                    <a:pos x="10" y="74"/>
                  </a:cxn>
                  <a:cxn ang="0">
                    <a:pos x="11" y="73"/>
                  </a:cxn>
                  <a:cxn ang="0">
                    <a:pos x="17" y="73"/>
                  </a:cxn>
                  <a:cxn ang="0">
                    <a:pos x="18" y="72"/>
                  </a:cxn>
                  <a:cxn ang="0">
                    <a:pos x="18" y="66"/>
                  </a:cxn>
                  <a:cxn ang="0">
                    <a:pos x="24" y="57"/>
                  </a:cxn>
                  <a:cxn ang="0">
                    <a:pos x="42" y="57"/>
                  </a:cxn>
                  <a:cxn ang="0">
                    <a:pos x="48" y="66"/>
                  </a:cxn>
                  <a:cxn ang="0">
                    <a:pos x="48" y="72"/>
                  </a:cxn>
                  <a:cxn ang="0">
                    <a:pos x="49" y="73"/>
                  </a:cxn>
                  <a:cxn ang="0">
                    <a:pos x="60" y="73"/>
                  </a:cxn>
                  <a:cxn ang="0">
                    <a:pos x="61" y="72"/>
                  </a:cxn>
                  <a:cxn ang="0">
                    <a:pos x="61" y="53"/>
                  </a:cxn>
                  <a:cxn ang="0">
                    <a:pos x="69" y="45"/>
                  </a:cxn>
                  <a:cxn ang="0">
                    <a:pos x="96" y="45"/>
                  </a:cxn>
                  <a:cxn ang="0">
                    <a:pos x="104" y="48"/>
                  </a:cxn>
                  <a:cxn ang="0">
                    <a:pos x="116" y="58"/>
                  </a:cxn>
                  <a:cxn ang="0">
                    <a:pos x="117" y="57"/>
                  </a:cxn>
                  <a:cxn ang="0">
                    <a:pos x="117" y="20"/>
                  </a:cxn>
                  <a:cxn ang="0">
                    <a:pos x="111" y="14"/>
                  </a:cxn>
                  <a:cxn ang="0">
                    <a:pos x="87" y="14"/>
                  </a:cxn>
                  <a:cxn ang="0">
                    <a:pos x="86" y="14"/>
                  </a:cxn>
                  <a:cxn ang="0">
                    <a:pos x="86" y="7"/>
                  </a:cxn>
                  <a:cxn ang="0">
                    <a:pos x="80" y="0"/>
                  </a:cxn>
                  <a:cxn ang="0">
                    <a:pos x="37" y="0"/>
                  </a:cxn>
                  <a:cxn ang="0">
                    <a:pos x="30" y="7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6" y="14"/>
                  </a:cxn>
                  <a:cxn ang="0">
                    <a:pos x="0" y="20"/>
                  </a:cxn>
                  <a:cxn ang="0">
                    <a:pos x="0" y="67"/>
                  </a:cxn>
                  <a:cxn ang="0">
                    <a:pos x="3" y="72"/>
                  </a:cxn>
                  <a:cxn ang="0">
                    <a:pos x="4" y="74"/>
                  </a:cxn>
                  <a:cxn ang="0">
                    <a:pos x="4" y="99"/>
                  </a:cxn>
                  <a:cxn ang="0">
                    <a:pos x="13" y="108"/>
                  </a:cxn>
                  <a:cxn ang="0">
                    <a:pos x="61" y="108"/>
                  </a:cxn>
                  <a:cxn ang="0">
                    <a:pos x="61" y="108"/>
                  </a:cxn>
                  <a:cxn ang="0">
                    <a:pos x="61" y="102"/>
                  </a:cxn>
                </a:cxnLst>
                <a:rect l="0" t="0" r="r" b="b"/>
                <a:pathLst>
                  <a:path w="117" h="108">
                    <a:moveTo>
                      <a:pt x="37" y="7"/>
                    </a:moveTo>
                    <a:cubicBezTo>
                      <a:pt x="37" y="7"/>
                      <a:pt x="37" y="7"/>
                      <a:pt x="37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80" y="7"/>
                      <a:pt x="80" y="8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79" y="14"/>
                      <a:pt x="79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lnTo>
                      <a:pt x="37" y="7"/>
                    </a:lnTo>
                    <a:close/>
                    <a:moveTo>
                      <a:pt x="61" y="102"/>
                    </a:moveTo>
                    <a:cubicBezTo>
                      <a:pt x="61" y="101"/>
                      <a:pt x="60" y="101"/>
                      <a:pt x="60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11" y="101"/>
                      <a:pt x="10" y="100"/>
                      <a:pt x="10" y="99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4"/>
                      <a:pt x="10" y="73"/>
                      <a:pt x="11" y="73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3"/>
                      <a:pt x="18" y="73"/>
                      <a:pt x="18" y="72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3"/>
                      <a:pt x="18" y="57"/>
                      <a:pt x="24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7" y="57"/>
                      <a:pt x="48" y="63"/>
                      <a:pt x="48" y="66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8" y="73"/>
                      <a:pt x="49" y="73"/>
                      <a:pt x="49" y="73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1" y="73"/>
                      <a:pt x="61" y="72"/>
                      <a:pt x="61" y="72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48"/>
                      <a:pt x="65" y="45"/>
                      <a:pt x="6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9" y="45"/>
                      <a:pt x="102" y="46"/>
                      <a:pt x="104" y="48"/>
                    </a:cubicBezTo>
                    <a:cubicBezTo>
                      <a:pt x="104" y="48"/>
                      <a:pt x="113" y="55"/>
                      <a:pt x="116" y="58"/>
                    </a:cubicBezTo>
                    <a:cubicBezTo>
                      <a:pt x="116" y="58"/>
                      <a:pt x="117" y="58"/>
                      <a:pt x="117" y="57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7" y="17"/>
                      <a:pt x="114" y="14"/>
                      <a:pt x="111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4"/>
                      <a:pt x="86" y="14"/>
                      <a:pt x="86" y="14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0"/>
                      <a:pt x="1" y="71"/>
                      <a:pt x="3" y="72"/>
                    </a:cubicBezTo>
                    <a:cubicBezTo>
                      <a:pt x="3" y="73"/>
                      <a:pt x="4" y="73"/>
                      <a:pt x="4" y="74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4"/>
                      <a:pt x="8" y="108"/>
                      <a:pt x="13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lnTo>
                      <a:pt x="61" y="10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一、线的基本概念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6968" y="950607"/>
            <a:ext cx="19124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线由点移动的轨迹而形成。</a:t>
            </a:r>
            <a:r>
              <a:rPr lang="zh-CN" altLang="zh-CN" dirty="0" smtClean="0"/>
              <a:t>线</a:t>
            </a:r>
            <a:r>
              <a:rPr lang="zh-CN" altLang="en-US" dirty="0" smtClean="0"/>
              <a:t>作为</a:t>
            </a:r>
            <a:r>
              <a:rPr lang="zh-CN" altLang="zh-CN" dirty="0" smtClean="0"/>
              <a:t>平面</a:t>
            </a:r>
            <a:r>
              <a:rPr lang="zh-CN" altLang="zh-CN" dirty="0"/>
              <a:t>构成</a:t>
            </a:r>
            <a:r>
              <a:rPr lang="zh-CN" altLang="zh-CN" dirty="0" smtClean="0"/>
              <a:t>中</a:t>
            </a:r>
            <a:r>
              <a:rPr lang="zh-CN" altLang="en-US" dirty="0" smtClean="0"/>
              <a:t>的</a:t>
            </a:r>
            <a:r>
              <a:rPr lang="zh-CN" altLang="zh-CN" dirty="0" smtClean="0"/>
              <a:t>一</a:t>
            </a:r>
            <a:r>
              <a:rPr lang="zh-CN" altLang="zh-CN" dirty="0"/>
              <a:t>个基本元素，在几何学中，只具有</a:t>
            </a:r>
            <a:r>
              <a:rPr lang="zh-CN" altLang="zh-CN" dirty="0" smtClean="0"/>
              <a:t>位置</a:t>
            </a:r>
            <a:r>
              <a:rPr lang="zh-CN" altLang="en-US" dirty="0" smtClean="0"/>
              <a:t>、长度和空间</a:t>
            </a:r>
            <a:r>
              <a:rPr lang="zh-CN" altLang="zh-CN" dirty="0" smtClean="0"/>
              <a:t>方向</a:t>
            </a:r>
            <a:r>
              <a:rPr lang="zh-CN" altLang="en-US" dirty="0" smtClean="0"/>
              <a:t>性</a:t>
            </a:r>
            <a:r>
              <a:rPr lang="zh-CN" altLang="zh-CN" dirty="0" smtClean="0"/>
              <a:t>，不</a:t>
            </a:r>
            <a:r>
              <a:rPr lang="zh-CN" altLang="zh-CN" dirty="0"/>
              <a:t>具有宽度和厚度。在平面设计中，线不仅有位置，而且有长度和宽度。</a:t>
            </a:r>
            <a:endParaRPr lang="zh-CN" altLang="zh-CN" dirty="0"/>
          </a:p>
        </p:txBody>
      </p:sp>
      <p:sp>
        <p:nvSpPr>
          <p:cNvPr id="73" name="矩形 72"/>
          <p:cNvSpPr/>
          <p:nvPr/>
        </p:nvSpPr>
        <p:spPr>
          <a:xfrm>
            <a:off x="6656363" y="1057423"/>
            <a:ext cx="23042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根据</a:t>
            </a:r>
            <a:r>
              <a:rPr lang="zh-CN" altLang="zh-CN" dirty="0" smtClean="0"/>
              <a:t>线</a:t>
            </a:r>
            <a:r>
              <a:rPr lang="zh-CN" altLang="zh-CN" dirty="0"/>
              <a:t>的</a:t>
            </a:r>
            <a:r>
              <a:rPr lang="zh-CN" altLang="zh-CN" dirty="0" smtClean="0"/>
              <a:t>长短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形状</a:t>
            </a:r>
            <a:r>
              <a:rPr lang="zh-CN" altLang="zh-CN" dirty="0"/>
              <a:t>的不同，</a:t>
            </a:r>
            <a:r>
              <a:rPr lang="zh-CN" altLang="zh-CN" dirty="0" smtClean="0"/>
              <a:t>可</a:t>
            </a:r>
            <a:r>
              <a:rPr lang="zh-CN" altLang="en-US" dirty="0" smtClean="0"/>
              <a:t>以</a:t>
            </a:r>
            <a:r>
              <a:rPr lang="zh-CN" altLang="zh-CN" dirty="0" smtClean="0"/>
              <a:t>把</a:t>
            </a:r>
            <a:r>
              <a:rPr lang="zh-CN" altLang="zh-CN" dirty="0"/>
              <a:t>它分成</a:t>
            </a:r>
            <a:r>
              <a:rPr lang="zh-CN" altLang="zh-CN" dirty="0" smtClean="0"/>
              <a:t>各种</a:t>
            </a:r>
            <a:r>
              <a:rPr lang="zh-CN" altLang="en-US" dirty="0" smtClean="0"/>
              <a:t>类型</a:t>
            </a:r>
            <a:r>
              <a:rPr lang="zh-CN" altLang="zh-CN" dirty="0" smtClean="0"/>
              <a:t>。线</a:t>
            </a:r>
            <a:r>
              <a:rPr lang="zh-CN" altLang="zh-CN" dirty="0"/>
              <a:t>的形态</a:t>
            </a:r>
            <a:r>
              <a:rPr lang="zh-CN" altLang="zh-CN" dirty="0" smtClean="0"/>
              <a:t>不同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各自</a:t>
            </a:r>
            <a:r>
              <a:rPr lang="zh-CN" altLang="zh-CN" dirty="0"/>
              <a:t>不同的</a:t>
            </a:r>
            <a:r>
              <a:rPr lang="zh-CN" altLang="zh-CN" dirty="0" smtClean="0"/>
              <a:t>特性</a:t>
            </a:r>
            <a:r>
              <a:rPr lang="zh-CN" altLang="en-US" dirty="0" smtClean="0"/>
              <a:t>也不同</a:t>
            </a:r>
            <a:r>
              <a:rPr lang="zh-CN" altLang="zh-CN" dirty="0" smtClean="0"/>
              <a:t>。</a:t>
            </a:r>
            <a:r>
              <a:rPr lang="zh-CN" altLang="zh-CN" dirty="0"/>
              <a:t>一条线并</a:t>
            </a:r>
            <a:r>
              <a:rPr lang="zh-CN" altLang="zh-CN" dirty="0" smtClean="0"/>
              <a:t>不</a:t>
            </a:r>
            <a:r>
              <a:rPr lang="zh-CN" altLang="en-US" dirty="0" smtClean="0"/>
              <a:t>只</a:t>
            </a:r>
            <a:r>
              <a:rPr lang="zh-CN" altLang="zh-CN" dirty="0" smtClean="0"/>
              <a:t>拘泥于平直</a:t>
            </a:r>
            <a:r>
              <a:rPr lang="zh-CN" altLang="zh-CN" dirty="0"/>
              <a:t>的线条形式，只要能连缀成串的</a:t>
            </a:r>
            <a:r>
              <a:rPr lang="zh-CN" altLang="zh-CN" dirty="0" smtClean="0"/>
              <a:t>，</a:t>
            </a:r>
            <a:r>
              <a:rPr lang="zh-CN" altLang="en-US" dirty="0" smtClean="0"/>
              <a:t>就</a:t>
            </a:r>
            <a:r>
              <a:rPr lang="zh-CN" altLang="zh-CN" dirty="0" smtClean="0"/>
              <a:t>可以</a:t>
            </a:r>
            <a:r>
              <a:rPr lang="zh-CN" altLang="zh-CN" dirty="0"/>
              <a:t>把它</a:t>
            </a:r>
            <a:r>
              <a:rPr lang="zh-CN" altLang="zh-CN" dirty="0" smtClean="0"/>
              <a:t>看成</a:t>
            </a:r>
            <a:r>
              <a:rPr lang="zh-CN" altLang="en-US" dirty="0" smtClean="0"/>
              <a:t>是</a:t>
            </a:r>
            <a:r>
              <a:rPr lang="zh-CN" altLang="zh-CN" dirty="0" smtClean="0"/>
              <a:t>一</a:t>
            </a:r>
            <a:r>
              <a:rPr lang="zh-CN" altLang="zh-CN" dirty="0"/>
              <a:t>条线</a:t>
            </a:r>
            <a:r>
              <a:rPr lang="zh-CN" altLang="zh-CN" dirty="0" smtClean="0"/>
              <a:t>，能</a:t>
            </a:r>
            <a:r>
              <a:rPr lang="zh-CN" altLang="zh-CN" dirty="0"/>
              <a:t>在构成中</a:t>
            </a:r>
            <a:r>
              <a:rPr lang="zh-CN" altLang="zh-CN" dirty="0" smtClean="0"/>
              <a:t>发挥线</a:t>
            </a:r>
            <a:r>
              <a:rPr lang="zh-CN" altLang="zh-CN" dirty="0"/>
              <a:t>的作用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539552" y="267494"/>
            <a:ext cx="76328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dirty="0"/>
              <a:t>线在不同领域</a:t>
            </a:r>
            <a:r>
              <a:rPr lang="zh-CN" altLang="en-US" dirty="0"/>
              <a:t>内</a:t>
            </a:r>
            <a:r>
              <a:rPr lang="zh-CN" altLang="zh-CN" dirty="0"/>
              <a:t>有着不同</a:t>
            </a:r>
            <a:r>
              <a:rPr lang="zh-CN" altLang="en-US" dirty="0"/>
              <a:t>的</a:t>
            </a:r>
            <a:r>
              <a:rPr lang="zh-CN" altLang="zh-CN" dirty="0" smtClean="0"/>
              <a:t>应用</a:t>
            </a:r>
            <a:r>
              <a:rPr lang="zh-CN" altLang="en-US" dirty="0" smtClean="0"/>
              <a:t>，如下图所示的平面设计海报就体现了对线的应用。</a:t>
            </a:r>
            <a:endParaRPr lang="zh-CN" altLang="en-US" dirty="0"/>
          </a:p>
        </p:txBody>
      </p:sp>
      <p:pic>
        <p:nvPicPr>
          <p:cNvPr id="7" name="图片 6" descr="3"/>
          <p:cNvPicPr/>
          <p:nvPr/>
        </p:nvPicPr>
        <p:blipFill>
          <a:blip r:embed="rId1"/>
          <a:stretch>
            <a:fillRect/>
          </a:stretch>
        </p:blipFill>
        <p:spPr>
          <a:xfrm>
            <a:off x="840620" y="1131591"/>
            <a:ext cx="2428906" cy="3446508"/>
          </a:xfrm>
          <a:prstGeom prst="rect">
            <a:avLst/>
          </a:prstGeom>
        </p:spPr>
      </p:pic>
      <p:pic>
        <p:nvPicPr>
          <p:cNvPr id="9" name="图片 8" descr="9"/>
          <p:cNvPicPr/>
          <p:nvPr/>
        </p:nvPicPr>
        <p:blipFill>
          <a:blip r:embed="rId2"/>
          <a:stretch>
            <a:fillRect/>
          </a:stretch>
        </p:blipFill>
        <p:spPr>
          <a:xfrm>
            <a:off x="5436096" y="1024692"/>
            <a:ext cx="2501885" cy="35377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794690"/>
            <a:ext cx="4021138" cy="741742"/>
            <a:chOff x="3794806" y="1010104"/>
            <a:chExt cx="4021138" cy="741742"/>
          </a:xfrm>
        </p:grpSpPr>
        <p:sp>
          <p:nvSpPr>
            <p:cNvPr id="5" name="矩形 4"/>
            <p:cNvSpPr/>
            <p:nvPr/>
          </p:nvSpPr>
          <p:spPr>
            <a:xfrm>
              <a:off x="3794806" y="1010104"/>
              <a:ext cx="3874388" cy="741742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矩形 7"/>
            <p:cNvSpPr/>
            <p:nvPr/>
          </p:nvSpPr>
          <p:spPr>
            <a:xfrm>
              <a:off x="7669194" y="1010104"/>
              <a:ext cx="146750" cy="74174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文本框 90"/>
            <p:cNvSpPr txBox="1"/>
            <p:nvPr/>
          </p:nvSpPr>
          <p:spPr>
            <a:xfrm>
              <a:off x="4080958" y="1191783"/>
              <a:ext cx="3588235" cy="37838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</a:rPr>
                <a:t>如下图所示，线可分为直线、曲线、斜线、虚线和锯齿线等。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二、线的分类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 descr="图2-3 学生作品"/>
          <p:cNvPicPr/>
          <p:nvPr/>
        </p:nvPicPr>
        <p:blipFill>
          <a:blip r:embed="rId1"/>
          <a:stretch>
            <a:fillRect/>
          </a:stretch>
        </p:blipFill>
        <p:spPr>
          <a:xfrm>
            <a:off x="1259632" y="1923678"/>
            <a:ext cx="2408737" cy="2376264"/>
          </a:xfrm>
          <a:prstGeom prst="rect">
            <a:avLst/>
          </a:prstGeom>
        </p:spPr>
      </p:pic>
      <p:pic>
        <p:nvPicPr>
          <p:cNvPr id="29" name="图片 28" descr="Scan1234567 拷贝"/>
          <p:cNvPicPr/>
          <p:nvPr/>
        </p:nvPicPr>
        <p:blipFill>
          <a:blip r:embed="rId2"/>
          <a:stretch>
            <a:fillRect/>
          </a:stretch>
        </p:blipFill>
        <p:spPr>
          <a:xfrm>
            <a:off x="5076056" y="1973086"/>
            <a:ext cx="2345933" cy="2349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/>
          <p:nvPr/>
        </p:nvSpPr>
        <p:spPr bwMode="auto">
          <a:xfrm rot="16200000">
            <a:off x="4242702" y="4099223"/>
            <a:ext cx="250825" cy="166210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" name="Freeform: Shape 13"/>
          <p:cNvSpPr/>
          <p:nvPr/>
        </p:nvSpPr>
        <p:spPr bwMode="auto">
          <a:xfrm rot="5400000" flipH="1">
            <a:off x="4650475" y="4099222"/>
            <a:ext cx="250825" cy="166210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grpSp>
        <p:nvGrpSpPr>
          <p:cNvPr id="6" name="Group 1"/>
          <p:cNvGrpSpPr/>
          <p:nvPr/>
        </p:nvGrpSpPr>
        <p:grpSpPr>
          <a:xfrm>
            <a:off x="391298" y="1184759"/>
            <a:ext cx="8089172" cy="3068221"/>
            <a:chOff x="474178" y="1514086"/>
            <a:chExt cx="10785563" cy="4090960"/>
          </a:xfrm>
        </p:grpSpPr>
        <p:grpSp>
          <p:nvGrpSpPr>
            <p:cNvPr id="7" name="Group 4"/>
            <p:cNvGrpSpPr/>
            <p:nvPr/>
          </p:nvGrpSpPr>
          <p:grpSpPr>
            <a:xfrm rot="16200000">
              <a:off x="4313015" y="1592764"/>
              <a:ext cx="1547259" cy="1949967"/>
              <a:chOff x="3171825" y="2459015"/>
              <a:chExt cx="1219200" cy="1536522"/>
            </a:xfrm>
          </p:grpSpPr>
          <p:sp>
            <p:nvSpPr>
              <p:cNvPr id="41" name="Freeform: Shape 5"/>
              <p:cNvSpPr/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6"/>
              <p:cNvSpPr/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rot="16200000">
              <a:off x="4094438" y="2602723"/>
              <a:ext cx="1740665" cy="2193712"/>
              <a:chOff x="2203768" y="2266950"/>
              <a:chExt cx="1371600" cy="1728587"/>
            </a:xfrm>
          </p:grpSpPr>
          <p:sp>
            <p:nvSpPr>
              <p:cNvPr id="39" name="Freeform: Shape 8"/>
              <p:cNvSpPr/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9"/>
              <p:cNvSpPr/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Group 10"/>
            <p:cNvGrpSpPr/>
            <p:nvPr/>
          </p:nvGrpSpPr>
          <p:grpSpPr>
            <a:xfrm rot="16200000">
              <a:off x="4313015" y="3856433"/>
              <a:ext cx="1547259" cy="1949967"/>
              <a:chOff x="1388111" y="2459015"/>
              <a:chExt cx="1219200" cy="1536522"/>
            </a:xfrm>
          </p:grpSpPr>
          <p:sp>
            <p:nvSpPr>
              <p:cNvPr id="37" name="Freeform: Shape 11"/>
              <p:cNvSpPr/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2"/>
              <p:cNvSpPr/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Group 14"/>
            <p:cNvGrpSpPr/>
            <p:nvPr/>
          </p:nvGrpSpPr>
          <p:grpSpPr>
            <a:xfrm rot="5400000" flipH="1">
              <a:off x="6331727" y="1592764"/>
              <a:ext cx="1547259" cy="1949967"/>
              <a:chOff x="3171825" y="2459015"/>
              <a:chExt cx="1219200" cy="1536522"/>
            </a:xfrm>
          </p:grpSpPr>
          <p:sp>
            <p:nvSpPr>
              <p:cNvPr id="35" name="Freeform: Shape 15"/>
              <p:cNvSpPr/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16"/>
              <p:cNvSpPr/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17"/>
            <p:cNvGrpSpPr/>
            <p:nvPr/>
          </p:nvGrpSpPr>
          <p:grpSpPr>
            <a:xfrm rot="5400000" flipH="1">
              <a:off x="6356897" y="2602723"/>
              <a:ext cx="1740665" cy="2193712"/>
              <a:chOff x="2203768" y="2266950"/>
              <a:chExt cx="1371600" cy="1728587"/>
            </a:xfrm>
          </p:grpSpPr>
          <p:sp>
            <p:nvSpPr>
              <p:cNvPr id="33" name="Freeform: Shape 18"/>
              <p:cNvSpPr/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5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19"/>
              <p:cNvSpPr/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20"/>
            <p:cNvGrpSpPr/>
            <p:nvPr/>
          </p:nvGrpSpPr>
          <p:grpSpPr>
            <a:xfrm rot="5400000" flipH="1">
              <a:off x="6331727" y="3856433"/>
              <a:ext cx="1547259" cy="1949967"/>
              <a:chOff x="1388111" y="2459015"/>
              <a:chExt cx="1219200" cy="1536522"/>
            </a:xfrm>
          </p:grpSpPr>
          <p:sp>
            <p:nvSpPr>
              <p:cNvPr id="31" name="Freeform: Shape 21"/>
              <p:cNvSpPr/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6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22"/>
              <p:cNvSpPr/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9" name="TextBox 30"/>
            <p:cNvSpPr txBox="1"/>
            <p:nvPr/>
          </p:nvSpPr>
          <p:spPr>
            <a:xfrm>
              <a:off x="7032104" y="1544071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en-US" altLang="zh-CN" sz="1600" b="1" dirty="0" smtClean="0">
                  <a:solidFill>
                    <a:schemeClr val="accent4">
                      <a:lumMod val="100000"/>
                    </a:schemeClr>
                  </a:solidFill>
                  <a:hlinkClick r:id="rId1" action="ppaction://hlinksldjump"/>
                </a:rPr>
                <a:t>4.</a:t>
              </a:r>
              <a:r>
                <a:rPr lang="zh-CN" altLang="en-US" sz="1600" b="1" dirty="0" smtClean="0">
                  <a:solidFill>
                    <a:schemeClr val="accent4">
                      <a:lumMod val="100000"/>
                    </a:schemeClr>
                  </a:solidFill>
                  <a:hlinkClick r:id="rId1" action="ppaction://hlinksldjump"/>
                </a:rPr>
                <a:t>粗线的特性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7" name="TextBox 33"/>
            <p:cNvSpPr txBox="1"/>
            <p:nvPr/>
          </p:nvSpPr>
          <p:spPr>
            <a:xfrm>
              <a:off x="7032104" y="2918678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en-US" altLang="zh-CN" sz="1600" b="1" dirty="0" smtClean="0">
                  <a:solidFill>
                    <a:schemeClr val="accent5">
                      <a:lumMod val="100000"/>
                    </a:schemeClr>
                  </a:solidFill>
                </a:rPr>
                <a:t>5.</a:t>
              </a:r>
              <a:r>
                <a:rPr lang="zh-CN" altLang="en-US" sz="1600" b="1" dirty="0" smtClean="0">
                  <a:solidFill>
                    <a:schemeClr val="accent5">
                      <a:lumMod val="100000"/>
                    </a:schemeClr>
                  </a:solidFill>
                </a:rPr>
                <a:t>长线的特性</a:t>
              </a:r>
              <a:endParaRPr lang="zh-CN" altLang="en-US" sz="16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25" name="TextBox 36"/>
            <p:cNvSpPr txBox="1"/>
            <p:nvPr/>
          </p:nvSpPr>
          <p:spPr>
            <a:xfrm>
              <a:off x="7032104" y="4058123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en-US" altLang="zh-CN" sz="1600" b="1" dirty="0" smtClean="0">
                  <a:solidFill>
                    <a:schemeClr val="accent6">
                      <a:lumMod val="100000"/>
                    </a:schemeClr>
                  </a:solidFill>
                </a:rPr>
                <a:t>6.</a:t>
              </a:r>
              <a:r>
                <a:rPr lang="zh-CN" altLang="en-US" sz="1600" b="1" dirty="0" smtClean="0">
                  <a:solidFill>
                    <a:schemeClr val="accent6">
                      <a:lumMod val="100000"/>
                    </a:schemeClr>
                  </a:solidFill>
                </a:rPr>
                <a:t>短线的特性</a:t>
              </a:r>
              <a:endParaRPr lang="zh-CN" altLang="en-US" sz="1600" b="1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  <p:grpSp>
          <p:nvGrpSpPr>
            <p:cNvPr id="16" name="Group 38"/>
            <p:cNvGrpSpPr/>
            <p:nvPr/>
          </p:nvGrpSpPr>
          <p:grpSpPr>
            <a:xfrm>
              <a:off x="790804" y="1514086"/>
              <a:ext cx="4273987" cy="907624"/>
              <a:chOff x="7259322" y="4809569"/>
              <a:chExt cx="2287765" cy="907624"/>
            </a:xfrm>
          </p:grpSpPr>
          <p:sp>
            <p:nvSpPr>
              <p:cNvPr id="23" name="TextBox 39"/>
              <p:cNvSpPr txBox="1"/>
              <p:nvPr/>
            </p:nvSpPr>
            <p:spPr>
              <a:xfrm>
                <a:off x="7259322" y="4809569"/>
                <a:ext cx="2262955" cy="291402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pPr algn="r"/>
                <a:r>
                  <a:rPr lang="en-US" altLang="zh-CN" sz="1600" b="1" dirty="0" smtClean="0">
                    <a:solidFill>
                      <a:schemeClr val="accent1">
                        <a:lumMod val="100000"/>
                      </a:schemeClr>
                    </a:solidFill>
                  </a:rPr>
                  <a:t>1.</a:t>
                </a:r>
                <a:r>
                  <a:rPr lang="zh-CN" altLang="en-US" sz="1600" b="1" dirty="0" smtClean="0">
                    <a:solidFill>
                      <a:schemeClr val="accent1">
                        <a:lumMod val="100000"/>
                      </a:schemeClr>
                    </a:solidFill>
                  </a:rPr>
                  <a:t>直线的特性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4" name="TextBox 40"/>
              <p:cNvSpPr txBox="1"/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21" name="TextBox 42"/>
            <p:cNvSpPr txBox="1"/>
            <p:nvPr/>
          </p:nvSpPr>
          <p:spPr>
            <a:xfrm>
              <a:off x="837152" y="2725154"/>
              <a:ext cx="4227636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en-US" altLang="zh-CN" sz="1600" b="1" dirty="0" smtClean="0">
                  <a:solidFill>
                    <a:schemeClr val="accent2">
                      <a:lumMod val="100000"/>
                    </a:schemeClr>
                  </a:solidFill>
                  <a:hlinkClick r:id="rId1" action="ppaction://hlinksldjump"/>
                </a:rPr>
                <a:t>2.</a:t>
              </a:r>
              <a:r>
                <a:rPr lang="zh-CN" altLang="en-US" sz="1600" b="1" dirty="0" smtClean="0">
                  <a:solidFill>
                    <a:schemeClr val="accent2">
                      <a:lumMod val="100000"/>
                    </a:schemeClr>
                  </a:solidFill>
                  <a:hlinkClick r:id="rId1" action="ppaction://hlinksldjump"/>
                </a:rPr>
                <a:t>曲线的特性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9" name="TextBox 45"/>
            <p:cNvSpPr txBox="1"/>
            <p:nvPr/>
          </p:nvSpPr>
          <p:spPr>
            <a:xfrm>
              <a:off x="474178" y="4559310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en-US" altLang="zh-CN" sz="1600" b="1" dirty="0" smtClean="0">
                  <a:solidFill>
                    <a:schemeClr val="accent3">
                      <a:lumMod val="100000"/>
                    </a:schemeClr>
                  </a:solidFill>
                </a:rPr>
                <a:t>3.</a:t>
              </a:r>
              <a:r>
                <a:rPr lang="zh-CN" altLang="en-US" sz="1600" b="1" dirty="0" smtClean="0">
                  <a:solidFill>
                    <a:schemeClr val="accent3">
                      <a:lumMod val="100000"/>
                    </a:schemeClr>
                  </a:solidFill>
                </a:rPr>
                <a:t>细线的特性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sp>
        <p:nvSpPr>
          <p:cNvPr id="43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三、线的特性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1492895"/>
            <a:ext cx="31328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100" dirty="0"/>
              <a:t>细</a:t>
            </a:r>
            <a:r>
              <a:rPr lang="zh-CN" altLang="zh-CN" sz="1100" dirty="0" smtClean="0"/>
              <a:t>直线象征</a:t>
            </a:r>
            <a:r>
              <a:rPr lang="zh-CN" altLang="zh-CN" sz="1100" dirty="0"/>
              <a:t>着纤细、明快、简洁、通畅、有速度感和</a:t>
            </a:r>
            <a:r>
              <a:rPr lang="zh-CN" altLang="zh-CN" sz="1100" dirty="0" smtClean="0"/>
              <a:t>紧张感</a:t>
            </a:r>
            <a:r>
              <a:rPr lang="zh-CN" altLang="en-US" sz="1100" dirty="0" smtClean="0"/>
              <a:t>；</a:t>
            </a:r>
            <a:r>
              <a:rPr lang="zh-CN" altLang="zh-CN" sz="1100" dirty="0" smtClean="0"/>
              <a:t>粗直线象征</a:t>
            </a:r>
            <a:r>
              <a:rPr lang="zh-CN" altLang="zh-CN" sz="1100" dirty="0"/>
              <a:t>着厚重、力量、豪放和强壮。</a:t>
            </a:r>
            <a:endParaRPr lang="zh-CN" altLang="en-US" sz="1100" dirty="0"/>
          </a:p>
        </p:txBody>
      </p:sp>
      <p:sp>
        <p:nvSpPr>
          <p:cNvPr id="3" name="矩形 2"/>
          <p:cNvSpPr/>
          <p:nvPr/>
        </p:nvSpPr>
        <p:spPr>
          <a:xfrm>
            <a:off x="248638" y="2389149"/>
            <a:ext cx="33133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100" dirty="0"/>
              <a:t>感性、优雅、流动、柔软、温和、跳跃、节奏感强</a:t>
            </a:r>
            <a:r>
              <a:rPr lang="zh-CN" altLang="zh-CN" sz="1100" dirty="0" smtClean="0"/>
              <a:t>，</a:t>
            </a:r>
            <a:r>
              <a:rPr lang="zh-CN" altLang="en-US" sz="1100" dirty="0" smtClean="0"/>
              <a:t>具</a:t>
            </a:r>
            <a:r>
              <a:rPr lang="zh-CN" altLang="zh-CN" sz="1100" dirty="0" smtClean="0"/>
              <a:t>有</a:t>
            </a:r>
            <a:r>
              <a:rPr lang="zh-CN" altLang="zh-CN" sz="1100" dirty="0"/>
              <a:t>女性特征。曲线可分为</a:t>
            </a:r>
            <a:r>
              <a:rPr lang="zh-CN" altLang="zh-CN" sz="1100" dirty="0" smtClean="0"/>
              <a:t>圆</a:t>
            </a:r>
            <a:r>
              <a:rPr lang="zh-CN" altLang="en-US" sz="1100" dirty="0" smtClean="0"/>
              <a:t>、</a:t>
            </a:r>
            <a:r>
              <a:rPr lang="zh-CN" altLang="zh-CN" sz="1100" dirty="0" smtClean="0"/>
              <a:t>圆弧</a:t>
            </a:r>
            <a:r>
              <a:rPr lang="zh-CN" altLang="zh-CN" sz="1100" dirty="0"/>
              <a:t>形态的几何曲线</a:t>
            </a:r>
            <a:r>
              <a:rPr lang="zh-CN" altLang="zh-CN" sz="1100" dirty="0" smtClean="0"/>
              <a:t>、</a:t>
            </a:r>
            <a:r>
              <a:rPr lang="zh-CN" altLang="en-US" sz="1100" dirty="0" smtClean="0"/>
              <a:t>用</a:t>
            </a:r>
            <a:r>
              <a:rPr lang="zh-CN" altLang="zh-CN" sz="1100" dirty="0" smtClean="0"/>
              <a:t>圆规</a:t>
            </a:r>
            <a:r>
              <a:rPr lang="zh-CN" altLang="zh-CN" sz="1100" dirty="0"/>
              <a:t>画出的曲线</a:t>
            </a:r>
            <a:r>
              <a:rPr lang="zh-CN" altLang="zh-CN" sz="1100" dirty="0" smtClean="0"/>
              <a:t>、手工</a:t>
            </a:r>
            <a:r>
              <a:rPr lang="zh-CN" altLang="zh-CN" sz="1100" dirty="0"/>
              <a:t>画出的自由曲线和用曲线规画出的曲线。几何曲线具有现代感和准确的</a:t>
            </a:r>
            <a:r>
              <a:rPr lang="zh-CN" altLang="zh-CN" sz="1100" dirty="0" smtClean="0"/>
              <a:t>节奏感</a:t>
            </a:r>
            <a:r>
              <a:rPr lang="zh-CN" altLang="en-US" sz="1100" dirty="0" smtClean="0"/>
              <a:t>，</a:t>
            </a:r>
            <a:r>
              <a:rPr lang="zh-CN" altLang="zh-CN" sz="1100" dirty="0" smtClean="0"/>
              <a:t>自由</a:t>
            </a:r>
            <a:r>
              <a:rPr lang="zh-CN" altLang="zh-CN" sz="1100" dirty="0"/>
              <a:t>曲线具有柔和</a:t>
            </a:r>
            <a:r>
              <a:rPr lang="zh-CN" altLang="zh-CN" sz="1100" dirty="0" smtClean="0"/>
              <a:t>自由</a:t>
            </a:r>
            <a:r>
              <a:rPr lang="zh-CN" altLang="en-US" sz="1100" dirty="0" smtClean="0"/>
              <a:t>的</a:t>
            </a:r>
            <a:r>
              <a:rPr lang="zh-CN" altLang="zh-CN" sz="1100" dirty="0" smtClean="0"/>
              <a:t>感</a:t>
            </a:r>
            <a:r>
              <a:rPr lang="zh-CN" altLang="en-US" sz="1100" dirty="0" smtClean="0"/>
              <a:t>觉</a:t>
            </a:r>
            <a:r>
              <a:rPr lang="zh-CN" altLang="zh-CN" sz="1100" dirty="0" smtClean="0"/>
              <a:t>和</a:t>
            </a:r>
            <a:r>
              <a:rPr lang="zh-CN" altLang="zh-CN" sz="1100" dirty="0"/>
              <a:t>变化的节奏感。</a:t>
            </a:r>
            <a:endParaRPr lang="zh-CN" altLang="en-US" sz="1100" dirty="0"/>
          </a:p>
        </p:txBody>
      </p:sp>
      <p:sp>
        <p:nvSpPr>
          <p:cNvPr id="44" name="矩形 43"/>
          <p:cNvSpPr/>
          <p:nvPr/>
        </p:nvSpPr>
        <p:spPr>
          <a:xfrm>
            <a:off x="841589" y="3887274"/>
            <a:ext cx="261481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100" dirty="0"/>
              <a:t>纤细、锐利、微弱、有直线的紧张感。 </a:t>
            </a:r>
            <a:endParaRPr lang="zh-CN" altLang="en-US" sz="1100" dirty="0"/>
          </a:p>
        </p:txBody>
      </p:sp>
      <p:sp>
        <p:nvSpPr>
          <p:cNvPr id="45" name="矩形 44"/>
          <p:cNvSpPr/>
          <p:nvPr/>
        </p:nvSpPr>
        <p:spPr>
          <a:xfrm>
            <a:off x="5868144" y="1425800"/>
            <a:ext cx="3096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100" dirty="0"/>
              <a:t>厚重、锐利、</a:t>
            </a:r>
            <a:r>
              <a:rPr lang="zh-CN" altLang="zh-CN" sz="1100" dirty="0" smtClean="0"/>
              <a:t>粗犷</a:t>
            </a:r>
            <a:r>
              <a:rPr lang="zh-CN" altLang="en-US" sz="1100" dirty="0" smtClean="0"/>
              <a:t>，</a:t>
            </a:r>
            <a:r>
              <a:rPr lang="zh-CN" altLang="zh-CN" sz="1100" dirty="0" smtClean="0"/>
              <a:t>严密中</a:t>
            </a:r>
            <a:r>
              <a:rPr lang="zh-CN" altLang="en-US" sz="1100" dirty="0" smtClean="0"/>
              <a:t>具</a:t>
            </a:r>
            <a:r>
              <a:rPr lang="zh-CN" altLang="zh-CN" sz="1100" dirty="0" smtClean="0"/>
              <a:t>有</a:t>
            </a:r>
            <a:r>
              <a:rPr lang="zh-CN" altLang="zh-CN" sz="1100" dirty="0"/>
              <a:t>强烈的紧张感。较粗的</a:t>
            </a:r>
            <a:r>
              <a:rPr lang="zh-CN" altLang="zh-CN" sz="1100" dirty="0" smtClean="0"/>
              <a:t>直线</a:t>
            </a:r>
            <a:r>
              <a:rPr lang="zh-CN" altLang="en-US" sz="1100" dirty="0" smtClean="0"/>
              <a:t>能</a:t>
            </a:r>
            <a:r>
              <a:rPr lang="zh-CN" altLang="zh-CN" sz="1100" dirty="0" smtClean="0"/>
              <a:t>表达</a:t>
            </a:r>
            <a:r>
              <a:rPr lang="zh-CN" altLang="zh-CN" sz="1100" dirty="0"/>
              <a:t>出一种</a:t>
            </a:r>
            <a:r>
              <a:rPr lang="zh-CN" altLang="zh-CN" sz="1100" dirty="0" smtClean="0"/>
              <a:t>稳定</a:t>
            </a:r>
            <a:r>
              <a:rPr lang="zh-CN" altLang="en-US" sz="1100" dirty="0" smtClean="0"/>
              <a:t>感</a:t>
            </a:r>
            <a:r>
              <a:rPr lang="zh-CN" altLang="zh-CN" sz="1100" dirty="0" smtClean="0"/>
              <a:t>，</a:t>
            </a:r>
            <a:r>
              <a:rPr lang="zh-CN" altLang="zh-CN" sz="1100" dirty="0"/>
              <a:t>放在文字下方有强调的作用。有时</a:t>
            </a:r>
            <a:r>
              <a:rPr lang="zh-CN" altLang="zh-CN" sz="1100" dirty="0" smtClean="0"/>
              <a:t>，</a:t>
            </a:r>
            <a:r>
              <a:rPr lang="zh-CN" altLang="en-US" sz="1100" dirty="0" smtClean="0"/>
              <a:t>它</a:t>
            </a:r>
            <a:r>
              <a:rPr lang="zh-CN" altLang="zh-CN" sz="1100" dirty="0" smtClean="0"/>
              <a:t>放</a:t>
            </a:r>
            <a:r>
              <a:rPr lang="zh-CN" altLang="zh-CN" sz="1100" dirty="0"/>
              <a:t>在画</a:t>
            </a:r>
            <a:r>
              <a:rPr lang="zh-CN" altLang="zh-CN" sz="1100" dirty="0" smtClean="0"/>
              <a:t>中</a:t>
            </a:r>
            <a:r>
              <a:rPr lang="zh-CN" altLang="en-US" sz="1100" dirty="0" smtClean="0"/>
              <a:t>也</a:t>
            </a:r>
            <a:r>
              <a:rPr lang="zh-CN" altLang="zh-CN" sz="1100" dirty="0" smtClean="0"/>
              <a:t>会</a:t>
            </a:r>
            <a:r>
              <a:rPr lang="zh-CN" altLang="zh-CN" sz="1100" dirty="0"/>
              <a:t>给人一种视觉冲击感。</a:t>
            </a:r>
            <a:endParaRPr lang="zh-CN" altLang="en-US" sz="1100" dirty="0"/>
          </a:p>
        </p:txBody>
      </p:sp>
      <p:sp>
        <p:nvSpPr>
          <p:cNvPr id="46" name="矩形 45"/>
          <p:cNvSpPr/>
          <p:nvPr/>
        </p:nvSpPr>
        <p:spPr>
          <a:xfrm>
            <a:off x="6124937" y="2560354"/>
            <a:ext cx="201850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100" dirty="0"/>
              <a:t>具有持续的</a:t>
            </a:r>
            <a:r>
              <a:rPr lang="zh-CN" altLang="zh-CN" sz="1100" dirty="0" smtClean="0"/>
              <a:t>连续性</a:t>
            </a:r>
            <a:r>
              <a:rPr lang="zh-CN" altLang="en-US" sz="1100" dirty="0" smtClean="0"/>
              <a:t>和</a:t>
            </a:r>
            <a:r>
              <a:rPr lang="zh-CN" altLang="zh-CN" sz="1100" dirty="0" smtClean="0"/>
              <a:t>运</a:t>
            </a:r>
            <a:r>
              <a:rPr lang="zh-CN" altLang="zh-CN" sz="1100" dirty="0"/>
              <a:t>动感。</a:t>
            </a:r>
            <a:endParaRPr lang="zh-CN" altLang="en-US" sz="1100" dirty="0"/>
          </a:p>
        </p:txBody>
      </p:sp>
      <p:sp>
        <p:nvSpPr>
          <p:cNvPr id="47" name="矩形 46"/>
          <p:cNvSpPr/>
          <p:nvPr/>
        </p:nvSpPr>
        <p:spPr>
          <a:xfrm>
            <a:off x="5869671" y="3447149"/>
            <a:ext cx="272382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100" dirty="0"/>
              <a:t>具有停顿性、</a:t>
            </a:r>
            <a:r>
              <a:rPr lang="zh-CN" altLang="zh-CN" sz="1100" dirty="0" smtClean="0"/>
              <a:t>刺激性</a:t>
            </a:r>
            <a:r>
              <a:rPr lang="zh-CN" altLang="en-US" sz="1100" dirty="0" smtClean="0"/>
              <a:t>和</a:t>
            </a:r>
            <a:r>
              <a:rPr lang="zh-CN" altLang="zh-CN" sz="1100" dirty="0" smtClean="0"/>
              <a:t>较</a:t>
            </a:r>
            <a:r>
              <a:rPr lang="zh-CN" altLang="zh-CN" sz="1100" dirty="0"/>
              <a:t>迟缓的运动感。</a:t>
            </a:r>
            <a:endParaRPr lang="zh-CN" altLang="en-US" sz="1100" dirty="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874300"/>
            <a:ext cx="900100" cy="15858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624057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5217" y="1003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/>
          <p:nvPr/>
        </p:nvSpPr>
        <p:spPr bwMode="auto">
          <a:xfrm rot="16200000">
            <a:off x="4242702" y="4099223"/>
            <a:ext cx="250825" cy="166210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" name="Freeform: Shape 13"/>
          <p:cNvSpPr/>
          <p:nvPr/>
        </p:nvSpPr>
        <p:spPr bwMode="auto">
          <a:xfrm rot="5400000" flipH="1">
            <a:off x="4650475" y="4099222"/>
            <a:ext cx="250825" cy="166210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grpSp>
        <p:nvGrpSpPr>
          <p:cNvPr id="6" name="Group 1"/>
          <p:cNvGrpSpPr/>
          <p:nvPr/>
        </p:nvGrpSpPr>
        <p:grpSpPr>
          <a:xfrm>
            <a:off x="395536" y="1207248"/>
            <a:ext cx="8283296" cy="2624195"/>
            <a:chOff x="479828" y="1544071"/>
            <a:chExt cx="11044394" cy="3498926"/>
          </a:xfrm>
        </p:grpSpPr>
        <p:grpSp>
          <p:nvGrpSpPr>
            <p:cNvPr id="7" name="Group 4"/>
            <p:cNvGrpSpPr/>
            <p:nvPr/>
          </p:nvGrpSpPr>
          <p:grpSpPr>
            <a:xfrm rot="16200000">
              <a:off x="4313015" y="1592764"/>
              <a:ext cx="1547259" cy="1949967"/>
              <a:chOff x="3171825" y="2459015"/>
              <a:chExt cx="1219200" cy="1536522"/>
            </a:xfrm>
          </p:grpSpPr>
          <p:sp>
            <p:nvSpPr>
              <p:cNvPr id="41" name="Freeform: Shape 5"/>
              <p:cNvSpPr/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6"/>
              <p:cNvSpPr/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rot="16200000">
              <a:off x="4094438" y="3075809"/>
              <a:ext cx="1740665" cy="2193712"/>
              <a:chOff x="1830988" y="2266950"/>
              <a:chExt cx="1371600" cy="1728587"/>
            </a:xfrm>
          </p:grpSpPr>
          <p:sp>
            <p:nvSpPr>
              <p:cNvPr id="39" name="Freeform: Shape 8"/>
              <p:cNvSpPr/>
              <p:nvPr/>
            </p:nvSpPr>
            <p:spPr bwMode="auto">
              <a:xfrm>
                <a:off x="183098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9"/>
              <p:cNvSpPr/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Group 14"/>
            <p:cNvGrpSpPr/>
            <p:nvPr/>
          </p:nvGrpSpPr>
          <p:grpSpPr>
            <a:xfrm rot="5400000" flipH="1">
              <a:off x="6331727" y="1592764"/>
              <a:ext cx="1547259" cy="1949967"/>
              <a:chOff x="3171825" y="2459015"/>
              <a:chExt cx="1219200" cy="1536522"/>
            </a:xfrm>
          </p:grpSpPr>
          <p:sp>
            <p:nvSpPr>
              <p:cNvPr id="35" name="Freeform: Shape 15"/>
              <p:cNvSpPr/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16"/>
              <p:cNvSpPr/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17"/>
            <p:cNvGrpSpPr/>
            <p:nvPr/>
          </p:nvGrpSpPr>
          <p:grpSpPr>
            <a:xfrm rot="5400000" flipH="1">
              <a:off x="6356897" y="3075809"/>
              <a:ext cx="1740665" cy="2193712"/>
              <a:chOff x="1830988" y="2266950"/>
              <a:chExt cx="1371600" cy="1728587"/>
            </a:xfrm>
          </p:grpSpPr>
          <p:sp>
            <p:nvSpPr>
              <p:cNvPr id="33" name="Freeform: Shape 18"/>
              <p:cNvSpPr/>
              <p:nvPr/>
            </p:nvSpPr>
            <p:spPr bwMode="auto">
              <a:xfrm>
                <a:off x="183098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5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19"/>
              <p:cNvSpPr/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9" name="TextBox 30"/>
            <p:cNvSpPr txBox="1"/>
            <p:nvPr/>
          </p:nvSpPr>
          <p:spPr>
            <a:xfrm>
              <a:off x="7032104" y="1544071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en-US" altLang="zh-CN" sz="1600" b="1" dirty="0" smtClean="0">
                  <a:solidFill>
                    <a:schemeClr val="accent4">
                      <a:lumMod val="100000"/>
                    </a:schemeClr>
                  </a:solidFill>
                </a:rPr>
                <a:t>9.</a:t>
              </a:r>
              <a:r>
                <a:rPr lang="zh-CN" altLang="en-US" sz="1600" b="1" dirty="0" smtClean="0">
                  <a:solidFill>
                    <a:schemeClr val="accent4">
                      <a:lumMod val="100000"/>
                    </a:schemeClr>
                  </a:solidFill>
                </a:rPr>
                <a:t>垂直线的特性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7" name="TextBox 33"/>
            <p:cNvSpPr txBox="1"/>
            <p:nvPr/>
          </p:nvSpPr>
          <p:spPr>
            <a:xfrm>
              <a:off x="7296585" y="3520544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en-US" altLang="zh-CN" sz="1600" b="1" dirty="0" smtClean="0">
                  <a:solidFill>
                    <a:schemeClr val="accent5">
                      <a:lumMod val="100000"/>
                    </a:schemeClr>
                  </a:solidFill>
                  <a:hlinkClick r:id="rId1" action="ppaction://hlinksldjump"/>
                </a:rPr>
                <a:t>10.</a:t>
              </a:r>
              <a:r>
                <a:rPr lang="zh-CN" altLang="en-US" sz="1600" b="1" dirty="0" smtClean="0">
                  <a:solidFill>
                    <a:schemeClr val="accent5">
                      <a:lumMod val="100000"/>
                    </a:schemeClr>
                  </a:solidFill>
                  <a:hlinkClick r:id="rId1" action="ppaction://hlinksldjump"/>
                </a:rPr>
                <a:t>斜线的特性</a:t>
              </a:r>
              <a:endParaRPr lang="zh-CN" altLang="en-US" sz="16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grpSp>
          <p:nvGrpSpPr>
            <p:cNvPr id="16" name="Group 38"/>
            <p:cNvGrpSpPr/>
            <p:nvPr/>
          </p:nvGrpSpPr>
          <p:grpSpPr>
            <a:xfrm>
              <a:off x="737132" y="1689773"/>
              <a:ext cx="4327658" cy="731937"/>
              <a:chOff x="7230593" y="4985256"/>
              <a:chExt cx="2316494" cy="731937"/>
            </a:xfrm>
          </p:grpSpPr>
          <p:sp>
            <p:nvSpPr>
              <p:cNvPr id="23" name="TextBox 39"/>
              <p:cNvSpPr txBox="1"/>
              <p:nvPr/>
            </p:nvSpPr>
            <p:spPr>
              <a:xfrm>
                <a:off x="7230593" y="4985256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pPr algn="r"/>
                <a:r>
                  <a:rPr lang="en-US" altLang="zh-CN" sz="1600" b="1" dirty="0" smtClean="0">
                    <a:solidFill>
                      <a:schemeClr val="accent1">
                        <a:lumMod val="100000"/>
                      </a:schemeClr>
                    </a:solidFill>
                  </a:rPr>
                  <a:t>7.</a:t>
                </a:r>
                <a:r>
                  <a:rPr lang="zh-CN" altLang="en-US" sz="1600" b="1" dirty="0" smtClean="0">
                    <a:solidFill>
                      <a:schemeClr val="accent1">
                        <a:lumMod val="100000"/>
                      </a:schemeClr>
                    </a:solidFill>
                  </a:rPr>
                  <a:t>绘图直线的特性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4" name="TextBox 40"/>
              <p:cNvSpPr txBox="1"/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21" name="TextBox 42"/>
            <p:cNvSpPr txBox="1"/>
            <p:nvPr/>
          </p:nvSpPr>
          <p:spPr>
            <a:xfrm>
              <a:off x="479828" y="3824488"/>
              <a:ext cx="4227636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en-US" altLang="zh-CN" sz="1600" b="1" dirty="0" smtClean="0">
                  <a:solidFill>
                    <a:schemeClr val="accent2">
                      <a:lumMod val="100000"/>
                    </a:schemeClr>
                  </a:solidFill>
                </a:rPr>
                <a:t>8.</a:t>
              </a:r>
              <a:r>
                <a:rPr lang="zh-CN" altLang="en-US" sz="1600" b="1" dirty="0" smtClean="0">
                  <a:solidFill>
                    <a:schemeClr val="accent2">
                      <a:lumMod val="100000"/>
                    </a:schemeClr>
                  </a:solidFill>
                </a:rPr>
                <a:t>水平线的特性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sp>
        <p:nvSpPr>
          <p:cNvPr id="43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三、线的特性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7" y="1650034"/>
            <a:ext cx="313287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100" dirty="0"/>
              <a:t>干净、单纯、明快、整齐</a:t>
            </a:r>
            <a:r>
              <a:rPr lang="zh-CN" altLang="zh-CN" sz="1100" dirty="0" smtClean="0"/>
              <a:t>。</a:t>
            </a:r>
            <a:r>
              <a:rPr lang="zh-CN" altLang="en-US" sz="1100" dirty="0" smtClean="0"/>
              <a:t>其中，</a:t>
            </a:r>
            <a:r>
              <a:rPr lang="zh-CN" altLang="zh-CN" sz="1100" dirty="0" smtClean="0"/>
              <a:t>铅笔</a:t>
            </a:r>
            <a:r>
              <a:rPr lang="zh-CN" altLang="zh-CN" sz="1100" dirty="0"/>
              <a:t>线和毛笔线的</a:t>
            </a:r>
            <a:r>
              <a:rPr lang="zh-CN" altLang="zh-CN" sz="1100" dirty="0" smtClean="0"/>
              <a:t>特性</a:t>
            </a:r>
            <a:r>
              <a:rPr lang="zh-CN" altLang="en-US" sz="1100" dirty="0" smtClean="0"/>
              <a:t>为</a:t>
            </a:r>
            <a:r>
              <a:rPr lang="zh-CN" altLang="zh-CN" sz="1100" dirty="0" smtClean="0"/>
              <a:t>：</a:t>
            </a:r>
            <a:r>
              <a:rPr lang="zh-CN" altLang="zh-CN" sz="1100" dirty="0"/>
              <a:t>自如、随意、舒展。</a:t>
            </a:r>
            <a:endParaRPr lang="zh-CN" altLang="en-US" sz="1100" dirty="0"/>
          </a:p>
        </p:txBody>
      </p:sp>
      <p:sp>
        <p:nvSpPr>
          <p:cNvPr id="3" name="矩形 2"/>
          <p:cNvSpPr/>
          <p:nvPr/>
        </p:nvSpPr>
        <p:spPr>
          <a:xfrm>
            <a:off x="537259" y="3348549"/>
            <a:ext cx="33133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100" dirty="0"/>
              <a:t>安定、左右延续、平静、稳重、广阔、无限。</a:t>
            </a:r>
            <a:endParaRPr lang="zh-CN" altLang="en-US" sz="1100" dirty="0"/>
          </a:p>
        </p:txBody>
      </p:sp>
      <p:sp>
        <p:nvSpPr>
          <p:cNvPr id="45" name="矩形 44"/>
          <p:cNvSpPr/>
          <p:nvPr/>
        </p:nvSpPr>
        <p:spPr>
          <a:xfrm>
            <a:off x="5868144" y="1425800"/>
            <a:ext cx="30963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/>
              <a:t>具有</a:t>
            </a:r>
            <a:r>
              <a:rPr lang="zh-CN" altLang="zh-CN" sz="1100" dirty="0" smtClean="0"/>
              <a:t>下落</a:t>
            </a:r>
            <a:r>
              <a:rPr lang="zh-CN" altLang="en-US" sz="1100" dirty="0"/>
              <a:t>或</a:t>
            </a:r>
            <a:r>
              <a:rPr lang="zh-CN" altLang="zh-CN" sz="1100" dirty="0" smtClean="0"/>
              <a:t>上升</a:t>
            </a:r>
            <a:r>
              <a:rPr lang="zh-CN" altLang="zh-CN" sz="1100" dirty="0"/>
              <a:t>的强烈</a:t>
            </a:r>
            <a:r>
              <a:rPr lang="zh-CN" altLang="zh-CN" sz="1100" dirty="0" smtClean="0"/>
              <a:t>运动</a:t>
            </a:r>
            <a:r>
              <a:rPr lang="zh-CN" altLang="en-US" sz="1100" dirty="0" smtClean="0"/>
              <a:t>感</a:t>
            </a:r>
            <a:r>
              <a:rPr lang="zh-CN" altLang="zh-CN" sz="1100" dirty="0" smtClean="0"/>
              <a:t>，</a:t>
            </a:r>
            <a:r>
              <a:rPr lang="zh-CN" altLang="en-US" sz="1100" dirty="0" smtClean="0"/>
              <a:t>给人</a:t>
            </a:r>
            <a:r>
              <a:rPr lang="zh-CN" altLang="zh-CN" sz="1100" dirty="0" smtClean="0"/>
              <a:t>明确</a:t>
            </a:r>
            <a:r>
              <a:rPr lang="zh-CN" altLang="zh-CN" sz="1100" dirty="0"/>
              <a:t>、直接、紧张、干脆的印象。</a:t>
            </a:r>
            <a:endParaRPr lang="zh-CN" altLang="en-US" sz="1100" dirty="0"/>
          </a:p>
        </p:txBody>
      </p:sp>
      <p:sp>
        <p:nvSpPr>
          <p:cNvPr id="46" name="矩形 45"/>
          <p:cNvSpPr/>
          <p:nvPr/>
        </p:nvSpPr>
        <p:spPr>
          <a:xfrm>
            <a:off x="6223673" y="3225438"/>
            <a:ext cx="22925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100" dirty="0"/>
              <a:t>倾斜、不</a:t>
            </a:r>
            <a:r>
              <a:rPr lang="zh-CN" altLang="zh-CN" sz="1100" dirty="0" smtClean="0"/>
              <a:t>安定</a:t>
            </a:r>
            <a:r>
              <a:rPr lang="zh-CN" altLang="en-US" sz="1100" dirty="0" smtClean="0"/>
              <a:t>，具有</a:t>
            </a:r>
            <a:r>
              <a:rPr lang="zh-CN" altLang="zh-CN" sz="1100" dirty="0" smtClean="0"/>
              <a:t>上升</a:t>
            </a:r>
            <a:r>
              <a:rPr lang="zh-CN" altLang="en-US" sz="1100" dirty="0" smtClean="0"/>
              <a:t>或</a:t>
            </a:r>
            <a:r>
              <a:rPr lang="zh-CN" altLang="zh-CN" sz="1100" dirty="0" smtClean="0"/>
              <a:t>下降</a:t>
            </a:r>
            <a:r>
              <a:rPr lang="zh-CN" altLang="en-US" sz="1100" dirty="0" smtClean="0"/>
              <a:t>的</a:t>
            </a:r>
            <a:r>
              <a:rPr lang="zh-CN" altLang="zh-CN" sz="1100" dirty="0" smtClean="0"/>
              <a:t>运</a:t>
            </a:r>
            <a:r>
              <a:rPr lang="zh-CN" altLang="zh-CN" sz="1100" dirty="0"/>
              <a:t>动感，有朝气</a:t>
            </a:r>
            <a:r>
              <a:rPr lang="zh-CN" altLang="zh-CN" sz="1100" dirty="0" smtClean="0"/>
              <a:t>。</a:t>
            </a:r>
            <a:r>
              <a:rPr lang="zh-CN" altLang="en-US" sz="1100" dirty="0" smtClean="0"/>
              <a:t>与</a:t>
            </a:r>
            <a:r>
              <a:rPr lang="zh-CN" altLang="zh-CN" sz="1100" dirty="0" smtClean="0"/>
              <a:t>水平线</a:t>
            </a:r>
            <a:r>
              <a:rPr lang="zh-CN" altLang="zh-CN" sz="1100" dirty="0"/>
              <a:t>、垂直线相比，斜线更能在不安定感中表现出生动的视觉效果。</a:t>
            </a:r>
            <a:endParaRPr lang="zh-CN" altLang="en-US" sz="1100" dirty="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80" y="3818470"/>
            <a:ext cx="900100" cy="15858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624057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5217" y="1003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0356" y="3651870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曲线的特性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11510"/>
            <a:ext cx="3057673" cy="30793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964914"/>
            <a:ext cx="3144046" cy="32198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12160" y="437746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粗线的特性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/>
          <p:nvPr/>
        </p:nvGrpSpPr>
        <p:grpSpPr>
          <a:xfrm>
            <a:off x="871450" y="1315036"/>
            <a:ext cx="1756333" cy="922588"/>
            <a:chOff x="719137" y="0"/>
            <a:chExt cx="2341778" cy="1230118"/>
          </a:xfrm>
        </p:grpSpPr>
        <p:grpSp>
          <p:nvGrpSpPr>
            <p:cNvPr id="21" name="Group 21"/>
            <p:cNvGrpSpPr/>
            <p:nvPr/>
          </p:nvGrpSpPr>
          <p:grpSpPr>
            <a:xfrm>
              <a:off x="719137" y="0"/>
              <a:ext cx="2341778" cy="1230118"/>
              <a:chOff x="719138" y="0"/>
              <a:chExt cx="2604554" cy="1368152"/>
            </a:xfrm>
          </p:grpSpPr>
          <p:sp>
            <p:nvSpPr>
              <p:cNvPr id="23" name="Isosceles Triangle 2"/>
              <p:cNvSpPr/>
              <p:nvPr/>
            </p:nvSpPr>
            <p:spPr bwMode="auto">
              <a:xfrm flipV="1">
                <a:off x="1343472" y="0"/>
                <a:ext cx="1980220" cy="119583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EC8C8D"/>
                  </a:solidFill>
                </a:endParaRPr>
              </a:p>
            </p:txBody>
          </p:sp>
          <p:sp>
            <p:nvSpPr>
              <p:cNvPr id="24" name="Isosceles Triangle 1"/>
              <p:cNvSpPr/>
              <p:nvPr/>
            </p:nvSpPr>
            <p:spPr bwMode="auto">
              <a:xfrm flipV="1">
                <a:off x="719138" y="0"/>
                <a:ext cx="2265574" cy="1368152"/>
              </a:xfrm>
              <a:prstGeom prst="triangle">
                <a:avLst/>
              </a:prstGeom>
              <a:solidFill>
                <a:schemeClr val="tx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EC8C8D"/>
                  </a:solidFill>
                </a:endParaRPr>
              </a:p>
            </p:txBody>
          </p:sp>
        </p:grpSp>
        <p:sp>
          <p:nvSpPr>
            <p:cNvPr id="22" name="TextBox 3"/>
            <p:cNvSpPr txBox="1"/>
            <p:nvPr/>
          </p:nvSpPr>
          <p:spPr>
            <a:xfrm>
              <a:off x="1295207" y="275981"/>
              <a:ext cx="902811" cy="52322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</a:rPr>
                <a:t>目录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2627785" y="1315036"/>
            <a:ext cx="4552624" cy="447768"/>
            <a:chOff x="3266193" y="1753380"/>
            <a:chExt cx="6070167" cy="597024"/>
          </a:xfrm>
        </p:grpSpPr>
        <p:sp>
          <p:nvSpPr>
            <p:cNvPr id="19" name="Rectangle 4"/>
            <p:cNvSpPr/>
            <p:nvPr/>
          </p:nvSpPr>
          <p:spPr bwMode="auto">
            <a:xfrm>
              <a:off x="3266193" y="1753380"/>
              <a:ext cx="597024" cy="597024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lnSpcReduction="10000"/>
            </a:bodyPr>
            <a:lstStyle/>
            <a:p>
              <a:pPr algn="ctr"/>
              <a:r>
                <a:rPr lang="en-US" altLang="zh-CN" sz="24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en-US" altLang="zh-CN" sz="24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Arrow: Pentagon 9"/>
            <p:cNvSpPr/>
            <p:nvPr/>
          </p:nvSpPr>
          <p:spPr bwMode="auto">
            <a:xfrm>
              <a:off x="3971764" y="1753380"/>
              <a:ext cx="5364596" cy="597024"/>
            </a:xfrm>
            <a:prstGeom prst="homePlat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bg1">
                      <a:lumMod val="100000"/>
                    </a:schemeClr>
                  </a:solidFill>
                </a:rPr>
                <a:t>点的形态</a:t>
              </a:r>
              <a:endParaRPr lang="zh-CN" altLang="en-US" sz="24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Group 16"/>
          <p:cNvGrpSpPr/>
          <p:nvPr/>
        </p:nvGrpSpPr>
        <p:grpSpPr>
          <a:xfrm>
            <a:off x="2627785" y="1942570"/>
            <a:ext cx="4552624" cy="447768"/>
            <a:chOff x="3266193" y="2590092"/>
            <a:chExt cx="6070167" cy="597024"/>
          </a:xfrm>
        </p:grpSpPr>
        <p:sp>
          <p:nvSpPr>
            <p:cNvPr id="17" name="Rectangle 5"/>
            <p:cNvSpPr/>
            <p:nvPr/>
          </p:nvSpPr>
          <p:spPr bwMode="auto">
            <a:xfrm>
              <a:off x="3266193" y="2590092"/>
              <a:ext cx="597024" cy="597024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lnSpcReduction="10000"/>
            </a:bodyPr>
            <a:lstStyle/>
            <a:p>
              <a:pPr algn="ctr"/>
              <a:r>
                <a:rPr lang="en-US" altLang="zh-CN" sz="24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en-US" altLang="zh-CN" sz="24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Arrow: Pentagon 10"/>
            <p:cNvSpPr/>
            <p:nvPr/>
          </p:nvSpPr>
          <p:spPr bwMode="auto">
            <a:xfrm>
              <a:off x="3971764" y="2590092"/>
              <a:ext cx="5364596" cy="597024"/>
            </a:xfrm>
            <a:prstGeom prst="homePlat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>
                      <a:lumMod val="100000"/>
                    </a:schemeClr>
                  </a:solidFill>
                </a:rPr>
                <a:t>线的形态</a:t>
              </a:r>
              <a:endParaRPr lang="zh-CN" altLang="en-US" sz="24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Group 17"/>
          <p:cNvGrpSpPr/>
          <p:nvPr/>
        </p:nvGrpSpPr>
        <p:grpSpPr>
          <a:xfrm>
            <a:off x="2627783" y="2570103"/>
            <a:ext cx="4552624" cy="447768"/>
            <a:chOff x="3266193" y="3426804"/>
            <a:chExt cx="6070167" cy="597024"/>
          </a:xfrm>
        </p:grpSpPr>
        <p:sp>
          <p:nvSpPr>
            <p:cNvPr id="15" name="Rectangle 6"/>
            <p:cNvSpPr/>
            <p:nvPr/>
          </p:nvSpPr>
          <p:spPr bwMode="auto">
            <a:xfrm>
              <a:off x="3266193" y="3426804"/>
              <a:ext cx="597024" cy="59702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lnSpcReduction="10000"/>
            </a:bodyPr>
            <a:lstStyle/>
            <a:p>
              <a:pPr algn="ctr"/>
              <a:r>
                <a:rPr lang="en-US" altLang="zh-CN" sz="24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en-US" altLang="zh-CN" sz="24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Arrow: Pentagon 11"/>
            <p:cNvSpPr/>
            <p:nvPr/>
          </p:nvSpPr>
          <p:spPr bwMode="auto">
            <a:xfrm>
              <a:off x="3971764" y="3426804"/>
              <a:ext cx="5364596" cy="597024"/>
            </a:xfrm>
            <a:prstGeom prst="homePlat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>
                      <a:lumMod val="100000"/>
                    </a:schemeClr>
                  </a:solidFill>
                </a:rPr>
                <a:t>面的形态</a:t>
              </a:r>
              <a:endParaRPr lang="zh-CN" altLang="en-US" sz="24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</p:grpSp>
      <p:grpSp>
        <p:nvGrpSpPr>
          <p:cNvPr id="9" name="Group 18"/>
          <p:cNvGrpSpPr/>
          <p:nvPr/>
        </p:nvGrpSpPr>
        <p:grpSpPr>
          <a:xfrm>
            <a:off x="2627785" y="3197637"/>
            <a:ext cx="4552624" cy="447768"/>
            <a:chOff x="3266193" y="4263516"/>
            <a:chExt cx="6070167" cy="597024"/>
          </a:xfrm>
        </p:grpSpPr>
        <p:sp>
          <p:nvSpPr>
            <p:cNvPr id="13" name="Rectangle 7"/>
            <p:cNvSpPr/>
            <p:nvPr/>
          </p:nvSpPr>
          <p:spPr bwMode="auto">
            <a:xfrm>
              <a:off x="3266193" y="4263516"/>
              <a:ext cx="597024" cy="597024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lnSpcReduction="10000"/>
            </a:bodyPr>
            <a:lstStyle/>
            <a:p>
              <a:pPr algn="ctr"/>
              <a:r>
                <a:rPr lang="en-US" altLang="zh-CN" sz="24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en-US" altLang="zh-CN" sz="24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Arrow: Pentagon 12"/>
            <p:cNvSpPr/>
            <p:nvPr/>
          </p:nvSpPr>
          <p:spPr bwMode="auto">
            <a:xfrm>
              <a:off x="3971764" y="4263516"/>
              <a:ext cx="5364596" cy="597024"/>
            </a:xfrm>
            <a:prstGeom prst="homePlate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>
                      <a:lumMod val="100000"/>
                    </a:schemeClr>
                  </a:solidFill>
                </a:rPr>
                <a:t>点、线、面的综合表述</a:t>
              </a:r>
              <a:endParaRPr lang="zh-CN" altLang="en-US" sz="24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421521"/>
            <a:ext cx="1077101" cy="18977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11510"/>
            <a:ext cx="3480155" cy="37291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300192" y="1851670"/>
            <a:ext cx="400110" cy="2160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斜线的特性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581718" y="1515734"/>
            <a:ext cx="2012115" cy="3357428"/>
            <a:chOff x="793725" y="1736623"/>
            <a:chExt cx="1675002" cy="2557877"/>
          </a:xfrm>
        </p:grpSpPr>
        <p:sp>
          <p:nvSpPr>
            <p:cNvPr id="6" name="Freeform: Shape 8"/>
            <p:cNvSpPr/>
            <p:nvPr/>
          </p:nvSpPr>
          <p:spPr bwMode="auto">
            <a:xfrm>
              <a:off x="793725" y="1736623"/>
              <a:ext cx="1675002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/>
            </a:p>
          </p:txBody>
        </p:sp>
        <p:sp>
          <p:nvSpPr>
            <p:cNvPr id="17" name="Rectangle 55"/>
            <p:cNvSpPr/>
            <p:nvPr/>
          </p:nvSpPr>
          <p:spPr>
            <a:xfrm>
              <a:off x="1100311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线的有序构成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四、线的构成方法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: Shape 27"/>
          <p:cNvSpPr/>
          <p:nvPr/>
        </p:nvSpPr>
        <p:spPr bwMode="auto">
          <a:xfrm>
            <a:off x="1374157" y="972316"/>
            <a:ext cx="427240" cy="427240"/>
          </a:xfrm>
          <a:custGeom>
            <a:avLst/>
            <a:gdLst>
              <a:gd name="T0" fmla="*/ 545 w 913"/>
              <a:gd name="T1" fmla="*/ 9 h 913"/>
              <a:gd name="T2" fmla="*/ 367 w 913"/>
              <a:gd name="T3" fmla="*/ 9 h 913"/>
              <a:gd name="T4" fmla="*/ 0 w 913"/>
              <a:gd name="T5" fmla="*/ 456 h 913"/>
              <a:gd name="T6" fmla="*/ 367 w 913"/>
              <a:gd name="T7" fmla="*/ 904 h 913"/>
              <a:gd name="T8" fmla="*/ 545 w 913"/>
              <a:gd name="T9" fmla="*/ 904 h 913"/>
              <a:gd name="T10" fmla="*/ 913 w 913"/>
              <a:gd name="T11" fmla="*/ 456 h 913"/>
              <a:gd name="T12" fmla="*/ 339 w 913"/>
              <a:gd name="T13" fmla="*/ 108 h 913"/>
              <a:gd name="T14" fmla="*/ 171 w 913"/>
              <a:gd name="T15" fmla="*/ 225 h 913"/>
              <a:gd name="T16" fmla="*/ 118 w 913"/>
              <a:gd name="T17" fmla="*/ 314 h 913"/>
              <a:gd name="T18" fmla="*/ 181 w 913"/>
              <a:gd name="T19" fmla="*/ 403 h 913"/>
              <a:gd name="T20" fmla="*/ 118 w 913"/>
              <a:gd name="T21" fmla="*/ 314 h 913"/>
              <a:gd name="T22" fmla="*/ 91 w 913"/>
              <a:gd name="T23" fmla="*/ 492 h 913"/>
              <a:gd name="T24" fmla="*/ 196 w 913"/>
              <a:gd name="T25" fmla="*/ 581 h 913"/>
              <a:gd name="T26" fmla="*/ 158 w 913"/>
              <a:gd name="T27" fmla="*/ 670 h 913"/>
              <a:gd name="T28" fmla="*/ 339 w 913"/>
              <a:gd name="T29" fmla="*/ 804 h 913"/>
              <a:gd name="T30" fmla="*/ 412 w 913"/>
              <a:gd name="T31" fmla="*/ 748 h 913"/>
              <a:gd name="T32" fmla="*/ 412 w 913"/>
              <a:gd name="T33" fmla="*/ 670 h 913"/>
              <a:gd name="T34" fmla="*/ 412 w 913"/>
              <a:gd name="T35" fmla="*/ 581 h 913"/>
              <a:gd name="T36" fmla="*/ 269 w 913"/>
              <a:gd name="T37" fmla="*/ 492 h 913"/>
              <a:gd name="T38" fmla="*/ 412 w 913"/>
              <a:gd name="T39" fmla="*/ 581 h 913"/>
              <a:gd name="T40" fmla="*/ 271 w 913"/>
              <a:gd name="T41" fmla="*/ 403 h 913"/>
              <a:gd name="T42" fmla="*/ 412 w 913"/>
              <a:gd name="T43" fmla="*/ 314 h 913"/>
              <a:gd name="T44" fmla="*/ 412 w 913"/>
              <a:gd name="T45" fmla="*/ 225 h 913"/>
              <a:gd name="T46" fmla="*/ 412 w 913"/>
              <a:gd name="T47" fmla="*/ 165 h 913"/>
              <a:gd name="T48" fmla="*/ 795 w 913"/>
              <a:gd name="T49" fmla="*/ 314 h 913"/>
              <a:gd name="T50" fmla="*/ 732 w 913"/>
              <a:gd name="T51" fmla="*/ 403 h 913"/>
              <a:gd name="T52" fmla="*/ 795 w 913"/>
              <a:gd name="T53" fmla="*/ 314 h 913"/>
              <a:gd name="T54" fmla="*/ 672 w 913"/>
              <a:gd name="T55" fmla="*/ 225 h 913"/>
              <a:gd name="T56" fmla="*/ 742 w 913"/>
              <a:gd name="T57" fmla="*/ 225 h 913"/>
              <a:gd name="T58" fmla="*/ 564 w 913"/>
              <a:gd name="T59" fmla="*/ 225 h 913"/>
              <a:gd name="T60" fmla="*/ 501 w 913"/>
              <a:gd name="T61" fmla="*/ 165 h 913"/>
              <a:gd name="T62" fmla="*/ 617 w 913"/>
              <a:gd name="T63" fmla="*/ 314 h 913"/>
              <a:gd name="T64" fmla="*/ 501 w 913"/>
              <a:gd name="T65" fmla="*/ 403 h 913"/>
              <a:gd name="T66" fmla="*/ 501 w 913"/>
              <a:gd name="T67" fmla="*/ 492 h 913"/>
              <a:gd name="T68" fmla="*/ 624 w 913"/>
              <a:gd name="T69" fmla="*/ 581 h 913"/>
              <a:gd name="T70" fmla="*/ 501 w 913"/>
              <a:gd name="T71" fmla="*/ 492 h 913"/>
              <a:gd name="T72" fmla="*/ 501 w 913"/>
              <a:gd name="T73" fmla="*/ 670 h 913"/>
              <a:gd name="T74" fmla="*/ 501 w 913"/>
              <a:gd name="T75" fmla="*/ 748 h 913"/>
              <a:gd name="T76" fmla="*/ 682 w 913"/>
              <a:gd name="T77" fmla="*/ 670 h 913"/>
              <a:gd name="T78" fmla="*/ 573 w 913"/>
              <a:gd name="T79" fmla="*/ 804 h 913"/>
              <a:gd name="T80" fmla="*/ 733 w 913"/>
              <a:gd name="T81" fmla="*/ 492 h 913"/>
              <a:gd name="T82" fmla="*/ 802 w 913"/>
              <a:gd name="T83" fmla="*/ 581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13" h="913">
                <a:moveTo>
                  <a:pt x="751" y="108"/>
                </a:moveTo>
                <a:cubicBezTo>
                  <a:pt x="693" y="59"/>
                  <a:pt x="623" y="24"/>
                  <a:pt x="545" y="9"/>
                </a:cubicBezTo>
                <a:cubicBezTo>
                  <a:pt x="517" y="3"/>
                  <a:pt x="487" y="0"/>
                  <a:pt x="456" y="0"/>
                </a:cubicBezTo>
                <a:cubicBezTo>
                  <a:pt x="426" y="0"/>
                  <a:pt x="396" y="3"/>
                  <a:pt x="367" y="9"/>
                </a:cubicBezTo>
                <a:cubicBezTo>
                  <a:pt x="290" y="24"/>
                  <a:pt x="219" y="59"/>
                  <a:pt x="161" y="108"/>
                </a:cubicBezTo>
                <a:cubicBezTo>
                  <a:pt x="63" y="192"/>
                  <a:pt x="0" y="317"/>
                  <a:pt x="0" y="456"/>
                </a:cubicBezTo>
                <a:cubicBezTo>
                  <a:pt x="0" y="596"/>
                  <a:pt x="63" y="721"/>
                  <a:pt x="161" y="804"/>
                </a:cubicBezTo>
                <a:cubicBezTo>
                  <a:pt x="219" y="854"/>
                  <a:pt x="290" y="889"/>
                  <a:pt x="367" y="904"/>
                </a:cubicBezTo>
                <a:cubicBezTo>
                  <a:pt x="396" y="910"/>
                  <a:pt x="426" y="913"/>
                  <a:pt x="456" y="913"/>
                </a:cubicBezTo>
                <a:cubicBezTo>
                  <a:pt x="487" y="913"/>
                  <a:pt x="517" y="910"/>
                  <a:pt x="545" y="904"/>
                </a:cubicBezTo>
                <a:cubicBezTo>
                  <a:pt x="623" y="889"/>
                  <a:pt x="693" y="854"/>
                  <a:pt x="751" y="804"/>
                </a:cubicBezTo>
                <a:cubicBezTo>
                  <a:pt x="850" y="721"/>
                  <a:pt x="913" y="596"/>
                  <a:pt x="913" y="456"/>
                </a:cubicBezTo>
                <a:cubicBezTo>
                  <a:pt x="913" y="317"/>
                  <a:pt x="850" y="192"/>
                  <a:pt x="751" y="108"/>
                </a:cubicBezTo>
                <a:close/>
                <a:moveTo>
                  <a:pt x="339" y="108"/>
                </a:moveTo>
                <a:cubicBezTo>
                  <a:pt x="301" y="141"/>
                  <a:pt x="267" y="181"/>
                  <a:pt x="241" y="225"/>
                </a:cubicBezTo>
                <a:cubicBezTo>
                  <a:pt x="171" y="225"/>
                  <a:pt x="171" y="225"/>
                  <a:pt x="171" y="225"/>
                </a:cubicBezTo>
                <a:cubicBezTo>
                  <a:pt x="215" y="172"/>
                  <a:pt x="273" y="131"/>
                  <a:pt x="339" y="108"/>
                </a:cubicBezTo>
                <a:close/>
                <a:moveTo>
                  <a:pt x="118" y="314"/>
                </a:moveTo>
                <a:cubicBezTo>
                  <a:pt x="201" y="314"/>
                  <a:pt x="201" y="314"/>
                  <a:pt x="201" y="314"/>
                </a:cubicBezTo>
                <a:cubicBezTo>
                  <a:pt x="191" y="343"/>
                  <a:pt x="185" y="372"/>
                  <a:pt x="181" y="403"/>
                </a:cubicBezTo>
                <a:cubicBezTo>
                  <a:pt x="93" y="403"/>
                  <a:pt x="93" y="403"/>
                  <a:pt x="93" y="403"/>
                </a:cubicBezTo>
                <a:cubicBezTo>
                  <a:pt x="98" y="372"/>
                  <a:pt x="106" y="342"/>
                  <a:pt x="118" y="314"/>
                </a:cubicBezTo>
                <a:close/>
                <a:moveTo>
                  <a:pt x="111" y="581"/>
                </a:moveTo>
                <a:cubicBezTo>
                  <a:pt x="101" y="553"/>
                  <a:pt x="94" y="523"/>
                  <a:pt x="91" y="492"/>
                </a:cubicBezTo>
                <a:cubicBezTo>
                  <a:pt x="180" y="492"/>
                  <a:pt x="180" y="492"/>
                  <a:pt x="180" y="492"/>
                </a:cubicBezTo>
                <a:cubicBezTo>
                  <a:pt x="182" y="523"/>
                  <a:pt x="188" y="553"/>
                  <a:pt x="196" y="581"/>
                </a:cubicBezTo>
                <a:lnTo>
                  <a:pt x="111" y="581"/>
                </a:lnTo>
                <a:close/>
                <a:moveTo>
                  <a:pt x="158" y="670"/>
                </a:moveTo>
                <a:cubicBezTo>
                  <a:pt x="231" y="670"/>
                  <a:pt x="231" y="670"/>
                  <a:pt x="231" y="670"/>
                </a:cubicBezTo>
                <a:cubicBezTo>
                  <a:pt x="259" y="722"/>
                  <a:pt x="295" y="767"/>
                  <a:pt x="339" y="804"/>
                </a:cubicBezTo>
                <a:cubicBezTo>
                  <a:pt x="266" y="780"/>
                  <a:pt x="203" y="732"/>
                  <a:pt x="158" y="670"/>
                </a:cubicBezTo>
                <a:close/>
                <a:moveTo>
                  <a:pt x="412" y="748"/>
                </a:moveTo>
                <a:cubicBezTo>
                  <a:pt x="383" y="726"/>
                  <a:pt x="357" y="700"/>
                  <a:pt x="336" y="670"/>
                </a:cubicBezTo>
                <a:cubicBezTo>
                  <a:pt x="412" y="670"/>
                  <a:pt x="412" y="670"/>
                  <a:pt x="412" y="670"/>
                </a:cubicBezTo>
                <a:lnTo>
                  <a:pt x="412" y="748"/>
                </a:lnTo>
                <a:close/>
                <a:moveTo>
                  <a:pt x="412" y="581"/>
                </a:moveTo>
                <a:cubicBezTo>
                  <a:pt x="289" y="581"/>
                  <a:pt x="289" y="581"/>
                  <a:pt x="289" y="581"/>
                </a:cubicBezTo>
                <a:cubicBezTo>
                  <a:pt x="279" y="553"/>
                  <a:pt x="272" y="523"/>
                  <a:pt x="269" y="492"/>
                </a:cubicBezTo>
                <a:cubicBezTo>
                  <a:pt x="412" y="492"/>
                  <a:pt x="412" y="492"/>
                  <a:pt x="412" y="492"/>
                </a:cubicBezTo>
                <a:lnTo>
                  <a:pt x="412" y="581"/>
                </a:lnTo>
                <a:close/>
                <a:moveTo>
                  <a:pt x="412" y="403"/>
                </a:moveTo>
                <a:cubicBezTo>
                  <a:pt x="271" y="403"/>
                  <a:pt x="271" y="403"/>
                  <a:pt x="271" y="403"/>
                </a:cubicBezTo>
                <a:cubicBezTo>
                  <a:pt x="276" y="372"/>
                  <a:pt x="284" y="342"/>
                  <a:pt x="296" y="314"/>
                </a:cubicBezTo>
                <a:cubicBezTo>
                  <a:pt x="412" y="314"/>
                  <a:pt x="412" y="314"/>
                  <a:pt x="412" y="314"/>
                </a:cubicBezTo>
                <a:lnTo>
                  <a:pt x="412" y="403"/>
                </a:lnTo>
                <a:close/>
                <a:moveTo>
                  <a:pt x="412" y="225"/>
                </a:moveTo>
                <a:cubicBezTo>
                  <a:pt x="349" y="225"/>
                  <a:pt x="349" y="225"/>
                  <a:pt x="349" y="225"/>
                </a:cubicBezTo>
                <a:cubicBezTo>
                  <a:pt x="368" y="202"/>
                  <a:pt x="389" y="182"/>
                  <a:pt x="412" y="165"/>
                </a:cubicBezTo>
                <a:lnTo>
                  <a:pt x="412" y="225"/>
                </a:lnTo>
                <a:close/>
                <a:moveTo>
                  <a:pt x="795" y="314"/>
                </a:moveTo>
                <a:cubicBezTo>
                  <a:pt x="807" y="342"/>
                  <a:pt x="815" y="372"/>
                  <a:pt x="820" y="403"/>
                </a:cubicBezTo>
                <a:cubicBezTo>
                  <a:pt x="732" y="403"/>
                  <a:pt x="732" y="403"/>
                  <a:pt x="732" y="403"/>
                </a:cubicBezTo>
                <a:cubicBezTo>
                  <a:pt x="728" y="372"/>
                  <a:pt x="721" y="343"/>
                  <a:pt x="712" y="314"/>
                </a:cubicBezTo>
                <a:lnTo>
                  <a:pt x="795" y="314"/>
                </a:lnTo>
                <a:close/>
                <a:moveTo>
                  <a:pt x="742" y="225"/>
                </a:moveTo>
                <a:cubicBezTo>
                  <a:pt x="672" y="225"/>
                  <a:pt x="672" y="225"/>
                  <a:pt x="672" y="225"/>
                </a:cubicBezTo>
                <a:cubicBezTo>
                  <a:pt x="645" y="181"/>
                  <a:pt x="612" y="141"/>
                  <a:pt x="573" y="108"/>
                </a:cubicBezTo>
                <a:cubicBezTo>
                  <a:pt x="640" y="131"/>
                  <a:pt x="698" y="172"/>
                  <a:pt x="742" y="225"/>
                </a:cubicBezTo>
                <a:close/>
                <a:moveTo>
                  <a:pt x="501" y="165"/>
                </a:moveTo>
                <a:cubicBezTo>
                  <a:pt x="524" y="182"/>
                  <a:pt x="545" y="202"/>
                  <a:pt x="564" y="225"/>
                </a:cubicBezTo>
                <a:cubicBezTo>
                  <a:pt x="501" y="225"/>
                  <a:pt x="501" y="225"/>
                  <a:pt x="501" y="225"/>
                </a:cubicBezTo>
                <a:lnTo>
                  <a:pt x="501" y="165"/>
                </a:lnTo>
                <a:close/>
                <a:moveTo>
                  <a:pt x="501" y="314"/>
                </a:moveTo>
                <a:cubicBezTo>
                  <a:pt x="617" y="314"/>
                  <a:pt x="617" y="314"/>
                  <a:pt x="617" y="314"/>
                </a:cubicBezTo>
                <a:cubicBezTo>
                  <a:pt x="629" y="342"/>
                  <a:pt x="637" y="372"/>
                  <a:pt x="642" y="403"/>
                </a:cubicBezTo>
                <a:cubicBezTo>
                  <a:pt x="501" y="403"/>
                  <a:pt x="501" y="403"/>
                  <a:pt x="501" y="403"/>
                </a:cubicBezTo>
                <a:lnTo>
                  <a:pt x="501" y="314"/>
                </a:lnTo>
                <a:close/>
                <a:moveTo>
                  <a:pt x="501" y="492"/>
                </a:moveTo>
                <a:cubicBezTo>
                  <a:pt x="644" y="492"/>
                  <a:pt x="644" y="492"/>
                  <a:pt x="644" y="492"/>
                </a:cubicBezTo>
                <a:cubicBezTo>
                  <a:pt x="641" y="523"/>
                  <a:pt x="634" y="553"/>
                  <a:pt x="624" y="581"/>
                </a:cubicBezTo>
                <a:cubicBezTo>
                  <a:pt x="501" y="581"/>
                  <a:pt x="501" y="581"/>
                  <a:pt x="501" y="581"/>
                </a:cubicBezTo>
                <a:lnTo>
                  <a:pt x="501" y="492"/>
                </a:lnTo>
                <a:close/>
                <a:moveTo>
                  <a:pt x="501" y="748"/>
                </a:moveTo>
                <a:cubicBezTo>
                  <a:pt x="501" y="670"/>
                  <a:pt x="501" y="670"/>
                  <a:pt x="501" y="670"/>
                </a:cubicBezTo>
                <a:cubicBezTo>
                  <a:pt x="577" y="670"/>
                  <a:pt x="577" y="670"/>
                  <a:pt x="577" y="670"/>
                </a:cubicBezTo>
                <a:cubicBezTo>
                  <a:pt x="555" y="700"/>
                  <a:pt x="530" y="726"/>
                  <a:pt x="501" y="748"/>
                </a:cubicBezTo>
                <a:close/>
                <a:moveTo>
                  <a:pt x="573" y="804"/>
                </a:moveTo>
                <a:cubicBezTo>
                  <a:pt x="617" y="767"/>
                  <a:pt x="654" y="722"/>
                  <a:pt x="682" y="670"/>
                </a:cubicBezTo>
                <a:cubicBezTo>
                  <a:pt x="755" y="670"/>
                  <a:pt x="755" y="670"/>
                  <a:pt x="755" y="670"/>
                </a:cubicBezTo>
                <a:cubicBezTo>
                  <a:pt x="710" y="732"/>
                  <a:pt x="647" y="780"/>
                  <a:pt x="573" y="804"/>
                </a:cubicBezTo>
                <a:close/>
                <a:moveTo>
                  <a:pt x="717" y="581"/>
                </a:moveTo>
                <a:cubicBezTo>
                  <a:pt x="725" y="553"/>
                  <a:pt x="731" y="523"/>
                  <a:pt x="733" y="492"/>
                </a:cubicBezTo>
                <a:cubicBezTo>
                  <a:pt x="822" y="492"/>
                  <a:pt x="822" y="492"/>
                  <a:pt x="822" y="492"/>
                </a:cubicBezTo>
                <a:cubicBezTo>
                  <a:pt x="819" y="523"/>
                  <a:pt x="812" y="553"/>
                  <a:pt x="802" y="581"/>
                </a:cubicBezTo>
                <a:lnTo>
                  <a:pt x="717" y="5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6" name="矩形 45"/>
          <p:cNvSpPr/>
          <p:nvPr/>
        </p:nvSpPr>
        <p:spPr>
          <a:xfrm>
            <a:off x="723680" y="3219821"/>
            <a:ext cx="172819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/>
              <a:t>是指</a:t>
            </a:r>
            <a:r>
              <a:rPr lang="zh-CN" altLang="zh-CN" sz="1400" dirty="0" smtClean="0"/>
              <a:t>运用线</a:t>
            </a:r>
            <a:r>
              <a:rPr lang="zh-CN" altLang="en-US" sz="1400" dirty="0" smtClean="0"/>
              <a:t>的重复</a:t>
            </a:r>
            <a:r>
              <a:rPr lang="zh-CN" altLang="zh-CN" sz="1400" dirty="0" smtClean="0"/>
              <a:t>排列</a:t>
            </a:r>
            <a:r>
              <a:rPr lang="zh-CN" altLang="en-US" sz="1400" dirty="0" smtClean="0"/>
              <a:t>来构成</a:t>
            </a:r>
            <a:r>
              <a:rPr lang="zh-CN" altLang="zh-CN" sz="1400" dirty="0" smtClean="0"/>
              <a:t>画面，</a:t>
            </a:r>
            <a:r>
              <a:rPr lang="zh-CN" altLang="en-US" sz="1400" dirty="0" smtClean="0"/>
              <a:t>并通过</a:t>
            </a:r>
            <a:r>
              <a:rPr lang="zh-CN" altLang="zh-CN" sz="1400" dirty="0" smtClean="0"/>
              <a:t>线</a:t>
            </a:r>
            <a:r>
              <a:rPr lang="zh-CN" altLang="zh-CN" sz="1400" dirty="0"/>
              <a:t>的</a:t>
            </a:r>
            <a:r>
              <a:rPr lang="zh-CN" altLang="zh-CN" sz="1400" dirty="0" smtClean="0"/>
              <a:t>长度</a:t>
            </a:r>
            <a:r>
              <a:rPr lang="zh-CN" altLang="en-US" sz="1400" dirty="0" smtClean="0"/>
              <a:t>与</a:t>
            </a:r>
            <a:r>
              <a:rPr lang="zh-CN" altLang="zh-CN" sz="1400" dirty="0" smtClean="0"/>
              <a:t>间隔</a:t>
            </a:r>
            <a:r>
              <a:rPr lang="zh-CN" altLang="en-US" sz="1400" dirty="0" smtClean="0"/>
              <a:t>的</a:t>
            </a:r>
            <a:r>
              <a:rPr lang="zh-CN" altLang="zh-CN" sz="1400" dirty="0" smtClean="0"/>
              <a:t>有序</a:t>
            </a:r>
            <a:r>
              <a:rPr lang="zh-CN" altLang="en-US" sz="1400" dirty="0" smtClean="0"/>
              <a:t>、</a:t>
            </a:r>
            <a:r>
              <a:rPr lang="zh-CN" altLang="zh-CN" sz="1400" dirty="0" smtClean="0"/>
              <a:t>逐渐</a:t>
            </a:r>
            <a:r>
              <a:rPr lang="zh-CN" altLang="zh-CN" sz="1400" dirty="0"/>
              <a:t>的变化，增强画面的秩序和韵律美</a:t>
            </a:r>
            <a:r>
              <a:rPr lang="zh-CN" altLang="zh-CN" sz="1400" dirty="0" smtClean="0"/>
              <a:t>。</a:t>
            </a:r>
            <a:r>
              <a:rPr lang="zh-CN" altLang="en-US" sz="1400" dirty="0" smtClean="0"/>
              <a:t>（见右图）</a:t>
            </a:r>
            <a:endParaRPr lang="zh-CN" altLang="en-US" sz="1400" dirty="0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927991"/>
            <a:ext cx="5327252" cy="3651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605099" y="1292650"/>
            <a:ext cx="2092744" cy="3683130"/>
            <a:chOff x="2748986" y="1763621"/>
            <a:chExt cx="1675000" cy="2557877"/>
          </a:xfrm>
        </p:grpSpPr>
        <p:sp>
          <p:nvSpPr>
            <p:cNvPr id="7" name="Freeform: Shape 12"/>
            <p:cNvSpPr/>
            <p:nvPr/>
          </p:nvSpPr>
          <p:spPr bwMode="auto">
            <a:xfrm>
              <a:off x="2748986" y="1763621"/>
              <a:ext cx="1675000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normAutofit/>
            </a:bodyPr>
            <a:lstStyle/>
            <a:p>
              <a:endParaRPr lang="zh-CN" altLang="en-US" sz="1100" dirty="0"/>
            </a:p>
          </p:txBody>
        </p:sp>
        <p:sp>
          <p:nvSpPr>
            <p:cNvPr id="18" name="Rectangle 58"/>
            <p:cNvSpPr/>
            <p:nvPr/>
          </p:nvSpPr>
          <p:spPr>
            <a:xfrm>
              <a:off x="302062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线的无序构成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四、线的构成方法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reeform: Shape 43"/>
          <p:cNvSpPr/>
          <p:nvPr/>
        </p:nvSpPr>
        <p:spPr bwMode="auto">
          <a:xfrm>
            <a:off x="1446522" y="855885"/>
            <a:ext cx="418308" cy="418308"/>
          </a:xfrm>
          <a:custGeom>
            <a:avLst/>
            <a:gdLst>
              <a:gd name="T0" fmla="*/ 456 w 912"/>
              <a:gd name="T1" fmla="*/ 0 h 912"/>
              <a:gd name="T2" fmla="*/ 0 w 912"/>
              <a:gd name="T3" fmla="*/ 456 h 912"/>
              <a:gd name="T4" fmla="*/ 456 w 912"/>
              <a:gd name="T5" fmla="*/ 912 h 912"/>
              <a:gd name="T6" fmla="*/ 912 w 912"/>
              <a:gd name="T7" fmla="*/ 456 h 912"/>
              <a:gd name="T8" fmla="*/ 456 w 912"/>
              <a:gd name="T9" fmla="*/ 0 h 912"/>
              <a:gd name="T10" fmla="*/ 477 w 912"/>
              <a:gd name="T11" fmla="*/ 797 h 912"/>
              <a:gd name="T12" fmla="*/ 477 w 912"/>
              <a:gd name="T13" fmla="*/ 754 h 912"/>
              <a:gd name="T14" fmla="*/ 453 w 912"/>
              <a:gd name="T15" fmla="*/ 730 h 912"/>
              <a:gd name="T16" fmla="*/ 429 w 912"/>
              <a:gd name="T17" fmla="*/ 754 h 912"/>
              <a:gd name="T18" fmla="*/ 429 w 912"/>
              <a:gd name="T19" fmla="*/ 797 h 912"/>
              <a:gd name="T20" fmla="*/ 115 w 912"/>
              <a:gd name="T21" fmla="*/ 479 h 912"/>
              <a:gd name="T22" fmla="*/ 157 w 912"/>
              <a:gd name="T23" fmla="*/ 479 h 912"/>
              <a:gd name="T24" fmla="*/ 181 w 912"/>
              <a:gd name="T25" fmla="*/ 455 h 912"/>
              <a:gd name="T26" fmla="*/ 157 w 912"/>
              <a:gd name="T27" fmla="*/ 431 h 912"/>
              <a:gd name="T28" fmla="*/ 115 w 912"/>
              <a:gd name="T29" fmla="*/ 431 h 912"/>
              <a:gd name="T30" fmla="*/ 431 w 912"/>
              <a:gd name="T31" fmla="*/ 115 h 912"/>
              <a:gd name="T32" fmla="*/ 431 w 912"/>
              <a:gd name="T33" fmla="*/ 159 h 912"/>
              <a:gd name="T34" fmla="*/ 456 w 912"/>
              <a:gd name="T35" fmla="*/ 183 h 912"/>
              <a:gd name="T36" fmla="*/ 480 w 912"/>
              <a:gd name="T37" fmla="*/ 159 h 912"/>
              <a:gd name="T38" fmla="*/ 480 w 912"/>
              <a:gd name="T39" fmla="*/ 115 h 912"/>
              <a:gd name="T40" fmla="*/ 797 w 912"/>
              <a:gd name="T41" fmla="*/ 433 h 912"/>
              <a:gd name="T42" fmla="*/ 752 w 912"/>
              <a:gd name="T43" fmla="*/ 433 h 912"/>
              <a:gd name="T44" fmla="*/ 728 w 912"/>
              <a:gd name="T45" fmla="*/ 458 h 912"/>
              <a:gd name="T46" fmla="*/ 752 w 912"/>
              <a:gd name="T47" fmla="*/ 482 h 912"/>
              <a:gd name="T48" fmla="*/ 796 w 912"/>
              <a:gd name="T49" fmla="*/ 482 h 912"/>
              <a:gd name="T50" fmla="*/ 477 w 912"/>
              <a:gd name="T51" fmla="*/ 79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2" h="912">
                <a:moveTo>
                  <a:pt x="456" y="0"/>
                </a:moveTo>
                <a:cubicBezTo>
                  <a:pt x="204" y="0"/>
                  <a:pt x="0" y="205"/>
                  <a:pt x="0" y="456"/>
                </a:cubicBezTo>
                <a:cubicBezTo>
                  <a:pt x="0" y="708"/>
                  <a:pt x="204" y="912"/>
                  <a:pt x="456" y="912"/>
                </a:cubicBezTo>
                <a:cubicBezTo>
                  <a:pt x="707" y="912"/>
                  <a:pt x="912" y="708"/>
                  <a:pt x="912" y="456"/>
                </a:cubicBezTo>
                <a:cubicBezTo>
                  <a:pt x="912" y="205"/>
                  <a:pt x="707" y="0"/>
                  <a:pt x="456" y="0"/>
                </a:cubicBezTo>
                <a:close/>
                <a:moveTo>
                  <a:pt x="477" y="797"/>
                </a:moveTo>
                <a:cubicBezTo>
                  <a:pt x="477" y="754"/>
                  <a:pt x="477" y="754"/>
                  <a:pt x="477" y="754"/>
                </a:cubicBezTo>
                <a:cubicBezTo>
                  <a:pt x="477" y="741"/>
                  <a:pt x="467" y="730"/>
                  <a:pt x="453" y="730"/>
                </a:cubicBezTo>
                <a:cubicBezTo>
                  <a:pt x="440" y="730"/>
                  <a:pt x="429" y="741"/>
                  <a:pt x="429" y="754"/>
                </a:cubicBezTo>
                <a:cubicBezTo>
                  <a:pt x="429" y="797"/>
                  <a:pt x="429" y="797"/>
                  <a:pt x="429" y="797"/>
                </a:cubicBezTo>
                <a:cubicBezTo>
                  <a:pt x="261" y="784"/>
                  <a:pt x="126" y="648"/>
                  <a:pt x="115" y="479"/>
                </a:cubicBezTo>
                <a:cubicBezTo>
                  <a:pt x="157" y="479"/>
                  <a:pt x="157" y="479"/>
                  <a:pt x="157" y="479"/>
                </a:cubicBezTo>
                <a:cubicBezTo>
                  <a:pt x="170" y="479"/>
                  <a:pt x="181" y="469"/>
                  <a:pt x="181" y="455"/>
                </a:cubicBezTo>
                <a:cubicBezTo>
                  <a:pt x="181" y="442"/>
                  <a:pt x="170" y="431"/>
                  <a:pt x="157" y="431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27" y="262"/>
                  <a:pt x="262" y="127"/>
                  <a:pt x="431" y="115"/>
                </a:cubicBezTo>
                <a:cubicBezTo>
                  <a:pt x="431" y="159"/>
                  <a:pt x="431" y="159"/>
                  <a:pt x="431" y="159"/>
                </a:cubicBezTo>
                <a:cubicBezTo>
                  <a:pt x="431" y="172"/>
                  <a:pt x="442" y="183"/>
                  <a:pt x="456" y="183"/>
                </a:cubicBezTo>
                <a:cubicBezTo>
                  <a:pt x="469" y="183"/>
                  <a:pt x="480" y="172"/>
                  <a:pt x="480" y="159"/>
                </a:cubicBezTo>
                <a:cubicBezTo>
                  <a:pt x="480" y="115"/>
                  <a:pt x="480" y="115"/>
                  <a:pt x="480" y="115"/>
                </a:cubicBezTo>
                <a:cubicBezTo>
                  <a:pt x="650" y="127"/>
                  <a:pt x="785" y="263"/>
                  <a:pt x="797" y="433"/>
                </a:cubicBezTo>
                <a:cubicBezTo>
                  <a:pt x="752" y="433"/>
                  <a:pt x="752" y="433"/>
                  <a:pt x="752" y="433"/>
                </a:cubicBezTo>
                <a:cubicBezTo>
                  <a:pt x="739" y="433"/>
                  <a:pt x="728" y="444"/>
                  <a:pt x="728" y="458"/>
                </a:cubicBezTo>
                <a:cubicBezTo>
                  <a:pt x="728" y="471"/>
                  <a:pt x="739" y="482"/>
                  <a:pt x="752" y="482"/>
                </a:cubicBezTo>
                <a:cubicBezTo>
                  <a:pt x="796" y="482"/>
                  <a:pt x="796" y="482"/>
                  <a:pt x="796" y="482"/>
                </a:cubicBezTo>
                <a:cubicBezTo>
                  <a:pt x="784" y="651"/>
                  <a:pt x="647" y="786"/>
                  <a:pt x="477" y="7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5" name="Freeform: Shape 42"/>
          <p:cNvSpPr/>
          <p:nvPr/>
        </p:nvSpPr>
        <p:spPr bwMode="auto">
          <a:xfrm>
            <a:off x="1567001" y="998084"/>
            <a:ext cx="179742" cy="143793"/>
          </a:xfrm>
          <a:custGeom>
            <a:avLst/>
            <a:gdLst>
              <a:gd name="T0" fmla="*/ 199 w 394"/>
              <a:gd name="T1" fmla="*/ 112 h 313"/>
              <a:gd name="T2" fmla="*/ 162 w 394"/>
              <a:gd name="T3" fmla="*/ 105 h 313"/>
              <a:gd name="T4" fmla="*/ 136 w 394"/>
              <a:gd name="T5" fmla="*/ 108 h 313"/>
              <a:gd name="T6" fmla="*/ 0 w 394"/>
              <a:gd name="T7" fmla="*/ 42 h 313"/>
              <a:gd name="T8" fmla="*/ 60 w 394"/>
              <a:gd name="T9" fmla="*/ 187 h 313"/>
              <a:gd name="T10" fmla="*/ 57 w 394"/>
              <a:gd name="T11" fmla="*/ 209 h 313"/>
              <a:gd name="T12" fmla="*/ 162 w 394"/>
              <a:gd name="T13" fmla="*/ 313 h 313"/>
              <a:gd name="T14" fmla="*/ 266 w 394"/>
              <a:gd name="T15" fmla="*/ 209 h 313"/>
              <a:gd name="T16" fmla="*/ 266 w 394"/>
              <a:gd name="T17" fmla="*/ 203 h 313"/>
              <a:gd name="T18" fmla="*/ 394 w 394"/>
              <a:gd name="T19" fmla="*/ 0 h 313"/>
              <a:gd name="T20" fmla="*/ 199 w 394"/>
              <a:gd name="T21" fmla="*/ 112 h 313"/>
              <a:gd name="T22" fmla="*/ 162 w 394"/>
              <a:gd name="T23" fmla="*/ 248 h 313"/>
              <a:gd name="T24" fmla="*/ 123 w 394"/>
              <a:gd name="T25" fmla="*/ 209 h 313"/>
              <a:gd name="T26" fmla="*/ 162 w 394"/>
              <a:gd name="T27" fmla="*/ 170 h 313"/>
              <a:gd name="T28" fmla="*/ 200 w 394"/>
              <a:gd name="T29" fmla="*/ 209 h 313"/>
              <a:gd name="T30" fmla="*/ 162 w 394"/>
              <a:gd name="T31" fmla="*/ 248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4" h="313">
                <a:moveTo>
                  <a:pt x="199" y="112"/>
                </a:moveTo>
                <a:cubicBezTo>
                  <a:pt x="188" y="107"/>
                  <a:pt x="175" y="105"/>
                  <a:pt x="162" y="105"/>
                </a:cubicBezTo>
                <a:cubicBezTo>
                  <a:pt x="153" y="105"/>
                  <a:pt x="145" y="106"/>
                  <a:pt x="136" y="108"/>
                </a:cubicBezTo>
                <a:cubicBezTo>
                  <a:pt x="0" y="42"/>
                  <a:pt x="0" y="42"/>
                  <a:pt x="0" y="42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58" y="194"/>
                  <a:pt x="57" y="201"/>
                  <a:pt x="57" y="209"/>
                </a:cubicBezTo>
                <a:cubicBezTo>
                  <a:pt x="57" y="267"/>
                  <a:pt x="104" y="313"/>
                  <a:pt x="162" y="313"/>
                </a:cubicBezTo>
                <a:cubicBezTo>
                  <a:pt x="219" y="313"/>
                  <a:pt x="266" y="267"/>
                  <a:pt x="266" y="209"/>
                </a:cubicBezTo>
                <a:cubicBezTo>
                  <a:pt x="266" y="207"/>
                  <a:pt x="266" y="205"/>
                  <a:pt x="266" y="203"/>
                </a:cubicBezTo>
                <a:cubicBezTo>
                  <a:pt x="394" y="0"/>
                  <a:pt x="394" y="0"/>
                  <a:pt x="394" y="0"/>
                </a:cubicBezTo>
                <a:lnTo>
                  <a:pt x="199" y="112"/>
                </a:lnTo>
                <a:close/>
                <a:moveTo>
                  <a:pt x="162" y="248"/>
                </a:moveTo>
                <a:cubicBezTo>
                  <a:pt x="140" y="248"/>
                  <a:pt x="123" y="230"/>
                  <a:pt x="123" y="209"/>
                </a:cubicBezTo>
                <a:cubicBezTo>
                  <a:pt x="123" y="188"/>
                  <a:pt x="140" y="170"/>
                  <a:pt x="162" y="170"/>
                </a:cubicBezTo>
                <a:cubicBezTo>
                  <a:pt x="183" y="170"/>
                  <a:pt x="200" y="188"/>
                  <a:pt x="200" y="209"/>
                </a:cubicBezTo>
                <a:cubicBezTo>
                  <a:pt x="200" y="230"/>
                  <a:pt x="183" y="248"/>
                  <a:pt x="162" y="2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2" name="矩形 1"/>
          <p:cNvSpPr/>
          <p:nvPr/>
        </p:nvSpPr>
        <p:spPr>
          <a:xfrm>
            <a:off x="731221" y="3159898"/>
            <a:ext cx="1800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/>
              <a:t>是指</a:t>
            </a:r>
            <a:r>
              <a:rPr lang="zh-CN" altLang="zh-CN" sz="1400" dirty="0" smtClean="0"/>
              <a:t>不同</a:t>
            </a:r>
            <a:r>
              <a:rPr lang="zh-CN" altLang="zh-CN" sz="1400" dirty="0"/>
              <a:t>的</a:t>
            </a:r>
            <a:r>
              <a:rPr lang="zh-CN" altLang="zh-CN" sz="1400" dirty="0" smtClean="0"/>
              <a:t>线</a:t>
            </a:r>
            <a:r>
              <a:rPr lang="zh-CN" altLang="en-US" sz="1400" dirty="0"/>
              <a:t>以</a:t>
            </a:r>
            <a:r>
              <a:rPr lang="zh-CN" altLang="zh-CN" sz="1400" dirty="0" smtClean="0"/>
              <a:t>灵活</a:t>
            </a:r>
            <a:r>
              <a:rPr lang="zh-CN" altLang="zh-CN" sz="1400" dirty="0"/>
              <a:t>的</a:t>
            </a:r>
            <a:r>
              <a:rPr lang="zh-CN" altLang="zh-CN" sz="1400" dirty="0" smtClean="0"/>
              <a:t>距离</a:t>
            </a:r>
            <a:r>
              <a:rPr lang="zh-CN" altLang="en-US" sz="1400" dirty="0" smtClean="0"/>
              <a:t>和</a:t>
            </a:r>
            <a:r>
              <a:rPr lang="zh-CN" altLang="zh-CN" sz="1400" dirty="0" smtClean="0"/>
              <a:t>有</a:t>
            </a:r>
            <a:r>
              <a:rPr lang="zh-CN" altLang="zh-CN" sz="1400" dirty="0"/>
              <a:t>聚有散的方式，无秩序地进行排列</a:t>
            </a:r>
            <a:r>
              <a:rPr lang="zh-CN" altLang="zh-CN" sz="1400" dirty="0" smtClean="0"/>
              <a:t>。</a:t>
            </a:r>
            <a:r>
              <a:rPr lang="zh-CN" altLang="en-US" sz="1400" dirty="0" smtClean="0"/>
              <a:t>运用这一构成方法时，应</a:t>
            </a:r>
            <a:r>
              <a:rPr lang="zh-CN" altLang="zh-CN" sz="1400" dirty="0" smtClean="0"/>
              <a:t>适当注意线</a:t>
            </a:r>
            <a:r>
              <a:rPr lang="zh-CN" altLang="zh-CN" sz="1400" dirty="0"/>
              <a:t>群的重复、平衡和疏密对比关系</a:t>
            </a:r>
            <a:r>
              <a:rPr lang="zh-CN" altLang="zh-CN" sz="1400" dirty="0" smtClean="0"/>
              <a:t>。</a:t>
            </a:r>
            <a:r>
              <a:rPr lang="zh-CN" altLang="en-US" sz="1400" dirty="0" smtClean="0"/>
              <a:t>（见右图）</a:t>
            </a:r>
            <a:endParaRPr lang="zh-CN" altLang="en-US" sz="1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376" y="585386"/>
            <a:ext cx="3651870" cy="36518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267" y="3507854"/>
            <a:ext cx="969209" cy="1707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/>
          <p:nvPr/>
        </p:nvGrpSpPr>
        <p:grpSpPr>
          <a:xfrm>
            <a:off x="650688" y="903100"/>
            <a:ext cx="2004118" cy="253674"/>
            <a:chOff x="8425238" y="1297597"/>
            <a:chExt cx="2672157" cy="338232"/>
          </a:xfrm>
        </p:grpSpPr>
        <p:sp>
          <p:nvSpPr>
            <p:cNvPr id="26" name="Freeform: Shape 120"/>
            <p:cNvSpPr/>
            <p:nvPr/>
          </p:nvSpPr>
          <p:spPr bwMode="auto">
            <a:xfrm>
              <a:off x="8425238" y="1297597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TextBox 87"/>
            <p:cNvSpPr txBox="1"/>
            <p:nvPr/>
          </p:nvSpPr>
          <p:spPr bwMode="auto">
            <a:xfrm>
              <a:off x="9019762" y="1314218"/>
              <a:ext cx="2077633" cy="309959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b="1" dirty="0" smtClean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长短错视</a:t>
              </a:r>
              <a:endParaRPr lang="zh-CN" altLang="en-US" sz="1400" b="1" dirty="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6" name="Group 11"/>
          <p:cNvGrpSpPr/>
          <p:nvPr/>
        </p:nvGrpSpPr>
        <p:grpSpPr>
          <a:xfrm>
            <a:off x="650688" y="2129640"/>
            <a:ext cx="2004118" cy="253674"/>
            <a:chOff x="867583" y="2825381"/>
            <a:chExt cx="2672157" cy="338232"/>
          </a:xfrm>
        </p:grpSpPr>
        <p:sp>
          <p:nvSpPr>
            <p:cNvPr id="22" name="Freeform: Shape 121"/>
            <p:cNvSpPr/>
            <p:nvPr/>
          </p:nvSpPr>
          <p:spPr bwMode="auto">
            <a:xfrm>
              <a:off x="867583" y="2825381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TextBox 126"/>
            <p:cNvSpPr txBox="1"/>
            <p:nvPr/>
          </p:nvSpPr>
          <p:spPr bwMode="auto">
            <a:xfrm>
              <a:off x="1626947" y="2839518"/>
              <a:ext cx="1912793" cy="309957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b="1" dirty="0" smtClean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位置错觉</a:t>
              </a:r>
              <a:endParaRPr lang="zh-CN" altLang="en-US" sz="1400" b="1" dirty="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</p:grpSp>
      <p:sp>
        <p:nvSpPr>
          <p:cNvPr id="18" name="Freeform: Shape 128"/>
          <p:cNvSpPr/>
          <p:nvPr/>
        </p:nvSpPr>
        <p:spPr bwMode="auto">
          <a:xfrm>
            <a:off x="679776" y="3298878"/>
            <a:ext cx="251661" cy="253674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93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五、线的错视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3467" y="1255071"/>
            <a:ext cx="271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/>
              <a:t>是指</a:t>
            </a:r>
            <a:r>
              <a:rPr lang="zh-CN" altLang="zh-CN" sz="1200" dirty="0" smtClean="0"/>
              <a:t>等长</a:t>
            </a:r>
            <a:r>
              <a:rPr lang="zh-CN" altLang="zh-CN" sz="1200" dirty="0"/>
              <a:t>的</a:t>
            </a:r>
            <a:r>
              <a:rPr lang="zh-CN" altLang="zh-CN" sz="1200" dirty="0" smtClean="0"/>
              <a:t>线段在</a:t>
            </a:r>
            <a:r>
              <a:rPr lang="zh-CN" altLang="zh-CN" sz="1200" dirty="0"/>
              <a:t>外界条件的影响下，会产生不</a:t>
            </a:r>
            <a:r>
              <a:rPr lang="zh-CN" altLang="zh-CN" sz="1200" dirty="0" smtClean="0"/>
              <a:t>等</a:t>
            </a:r>
            <a:r>
              <a:rPr lang="zh-CN" altLang="en-US" sz="1200" dirty="0" smtClean="0"/>
              <a:t>长</a:t>
            </a:r>
            <a:r>
              <a:rPr lang="zh-CN" altLang="zh-CN" sz="1200" dirty="0" smtClean="0"/>
              <a:t>的</a:t>
            </a:r>
            <a:r>
              <a:rPr lang="zh-CN" altLang="zh-CN" sz="1200" dirty="0"/>
              <a:t>视错觉。</a:t>
            </a:r>
            <a:endParaRPr lang="zh-CN" altLang="en-US" sz="1200" dirty="0"/>
          </a:p>
        </p:txBody>
      </p:sp>
      <p:sp>
        <p:nvSpPr>
          <p:cNvPr id="94" name="TextBox 93"/>
          <p:cNvSpPr txBox="1"/>
          <p:nvPr/>
        </p:nvSpPr>
        <p:spPr>
          <a:xfrm>
            <a:off x="971857" y="2534040"/>
            <a:ext cx="2710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是指</a:t>
            </a:r>
            <a:r>
              <a:rPr lang="zh-CN" altLang="zh-CN" sz="1200" dirty="0"/>
              <a:t>平行的线段由于受到其他</a:t>
            </a:r>
            <a:r>
              <a:rPr lang="zh-CN" altLang="en-US" sz="1200" dirty="0"/>
              <a:t>图</a:t>
            </a:r>
            <a:r>
              <a:rPr lang="zh-CN" altLang="zh-CN" sz="1200" dirty="0"/>
              <a:t>形的影响，在视觉上会产生不平行的错觉。</a:t>
            </a:r>
            <a:endParaRPr lang="zh-CN" altLang="zh-CN" sz="1200" dirty="0"/>
          </a:p>
          <a:p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971857" y="3298878"/>
            <a:ext cx="2454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/>
              <a:t>灵活的运用线的错觉可以使</a:t>
            </a:r>
            <a:r>
              <a:rPr lang="zh-CN" altLang="zh-CN" sz="1200" dirty="0" smtClean="0"/>
              <a:t>画面</a:t>
            </a:r>
            <a:r>
              <a:rPr lang="zh-CN" altLang="en-US" sz="1200" dirty="0"/>
              <a:t>产生</a:t>
            </a:r>
            <a:r>
              <a:rPr lang="zh-CN" altLang="zh-CN" sz="1200" dirty="0" smtClean="0"/>
              <a:t>意想不到</a:t>
            </a:r>
            <a:r>
              <a:rPr lang="zh-CN" altLang="zh-CN" sz="1200" dirty="0"/>
              <a:t>的</a:t>
            </a:r>
            <a:r>
              <a:rPr lang="zh-CN" altLang="zh-CN" sz="1200" dirty="0" smtClean="0"/>
              <a:t>效果</a:t>
            </a:r>
            <a:r>
              <a:rPr lang="zh-CN" altLang="en-US" sz="1200" dirty="0" smtClean="0"/>
              <a:t>。如右图。</a:t>
            </a:r>
            <a:endParaRPr lang="zh-CN" altLang="en-US" sz="1200" dirty="0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022" y="312061"/>
            <a:ext cx="3110771" cy="4443958"/>
          </a:xfrm>
          <a:prstGeom prst="rect">
            <a:avLst/>
          </a:prstGeom>
        </p:spPr>
      </p:pic>
      <p:sp>
        <p:nvSpPr>
          <p:cNvPr id="97" name="TextBox 96"/>
          <p:cNvSpPr txBox="1"/>
          <p:nvPr/>
        </p:nvSpPr>
        <p:spPr>
          <a:xfrm>
            <a:off x="1676532" y="4515966"/>
            <a:ext cx="2679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玻利维亚国际海报双年展入选作品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267" y="3507854"/>
            <a:ext cx="969209" cy="1707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六、线的应用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843558"/>
            <a:ext cx="324036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         </a:t>
            </a:r>
            <a:r>
              <a:rPr lang="zh-CN" altLang="zh-CN" sz="1200" dirty="0" smtClean="0"/>
              <a:t>线可以</a:t>
            </a:r>
            <a:r>
              <a:rPr lang="zh-CN" altLang="zh-CN" sz="1200" dirty="0"/>
              <a:t>说是美术创作中最基本的造型手段。著名画家张彦远先生曾</a:t>
            </a:r>
            <a:r>
              <a:rPr lang="zh-CN" altLang="zh-CN" sz="1200" dirty="0" smtClean="0"/>
              <a:t>说：</a:t>
            </a:r>
            <a:r>
              <a:rPr lang="zh-CN" altLang="zh-CN" sz="1200" dirty="0"/>
              <a:t>“一幅画作如果没有线，那根本不能算在美术的范畴内。”中国古代</a:t>
            </a:r>
            <a:r>
              <a:rPr lang="zh-CN" altLang="zh-CN" sz="1200" dirty="0" smtClean="0"/>
              <a:t>壁画就</a:t>
            </a:r>
            <a:r>
              <a:rPr lang="zh-CN" altLang="zh-CN" sz="1200" dirty="0"/>
              <a:t>已经运用了“线”来表现绘画</a:t>
            </a:r>
            <a:r>
              <a:rPr lang="zh-CN" altLang="zh-CN" sz="1200" dirty="0" smtClean="0"/>
              <a:t>艺术。</a:t>
            </a:r>
            <a:r>
              <a:rPr lang="zh-CN" altLang="en-US" sz="1200" dirty="0" smtClean="0"/>
              <a:t>（见右图  中国古代壁画）</a:t>
            </a:r>
            <a:endParaRPr lang="zh-CN" altLang="zh-CN" sz="1200" dirty="0"/>
          </a:p>
          <a:p>
            <a:r>
              <a:rPr lang="en-US" altLang="zh-CN" sz="1200" dirty="0" smtClean="0"/>
              <a:t>         </a:t>
            </a:r>
            <a:endParaRPr lang="en-US" altLang="zh-CN" sz="1200" dirty="0" smtClean="0"/>
          </a:p>
          <a:p>
            <a:r>
              <a:rPr lang="en-US" altLang="zh-CN" sz="1200" dirty="0"/>
              <a:t> </a:t>
            </a:r>
            <a:r>
              <a:rPr lang="en-US" altLang="zh-CN" sz="1200" dirty="0" smtClean="0"/>
              <a:t>        </a:t>
            </a:r>
            <a:r>
              <a:rPr lang="zh-CN" altLang="zh-CN" sz="1200" dirty="0" smtClean="0"/>
              <a:t>随着</a:t>
            </a:r>
            <a:r>
              <a:rPr lang="zh-CN" altLang="zh-CN" sz="1200" dirty="0"/>
              <a:t>时代的发展，线在现代设计</a:t>
            </a:r>
            <a:r>
              <a:rPr lang="zh-CN" altLang="zh-CN" sz="1200" dirty="0" smtClean="0"/>
              <a:t>中</a:t>
            </a:r>
            <a:r>
              <a:rPr lang="zh-CN" altLang="en-US" sz="1200" dirty="0" smtClean="0"/>
              <a:t>被</a:t>
            </a:r>
            <a:r>
              <a:rPr lang="zh-CN" altLang="zh-CN" sz="1200" dirty="0" smtClean="0"/>
              <a:t>广泛</a:t>
            </a:r>
            <a:r>
              <a:rPr lang="zh-CN" altLang="zh-CN" sz="1200" dirty="0"/>
              <a:t>运用</a:t>
            </a:r>
            <a:r>
              <a:rPr lang="zh-CN" altLang="zh-CN" sz="1200" dirty="0" smtClean="0"/>
              <a:t>。</a:t>
            </a:r>
            <a:r>
              <a:rPr lang="zh-CN" altLang="zh-CN" sz="1200" dirty="0"/>
              <a:t>不管是平面设计，还是</a:t>
            </a:r>
            <a:r>
              <a:rPr lang="zh-CN" altLang="zh-CN" sz="1200" dirty="0" smtClean="0"/>
              <a:t>建筑设计，</a:t>
            </a:r>
            <a:r>
              <a:rPr lang="zh-CN" altLang="zh-CN" sz="1200" dirty="0"/>
              <a:t>不同的线带给我们不同的视觉感受</a:t>
            </a:r>
            <a:r>
              <a:rPr lang="zh-CN" altLang="zh-CN" sz="1200" dirty="0" smtClean="0"/>
              <a:t>。</a:t>
            </a:r>
            <a:r>
              <a:rPr lang="zh-CN" altLang="en-US" sz="1200" dirty="0" smtClean="0"/>
              <a:t>右</a:t>
            </a:r>
            <a:r>
              <a:rPr lang="zh-CN" altLang="zh-CN" sz="1200" dirty="0" smtClean="0"/>
              <a:t>图</a:t>
            </a:r>
            <a:r>
              <a:rPr lang="zh-CN" altLang="zh-CN" sz="1200" dirty="0"/>
              <a:t>是一张防火</a:t>
            </a:r>
            <a:r>
              <a:rPr lang="zh-CN" altLang="zh-CN" sz="1200" dirty="0" smtClean="0"/>
              <a:t>海报</a:t>
            </a:r>
            <a:r>
              <a:rPr lang="zh-CN" altLang="en-US" sz="1200" dirty="0" smtClean="0"/>
              <a:t>（见右图）</a:t>
            </a:r>
            <a:r>
              <a:rPr lang="zh-CN" altLang="zh-CN" sz="1200" dirty="0" smtClean="0"/>
              <a:t>，</a:t>
            </a:r>
            <a:r>
              <a:rPr lang="zh-CN" altLang="zh-CN" sz="1200" dirty="0"/>
              <a:t>这张海报通过以</a:t>
            </a:r>
            <a:r>
              <a:rPr lang="zh-CN" altLang="zh-CN" sz="1200" dirty="0" smtClean="0"/>
              <a:t>蓝色</a:t>
            </a:r>
            <a:r>
              <a:rPr lang="zh-CN" altLang="en-US" sz="1200" dirty="0" smtClean="0"/>
              <a:t>为</a:t>
            </a:r>
            <a:r>
              <a:rPr lang="zh-CN" altLang="zh-CN" sz="1200" dirty="0" smtClean="0"/>
              <a:t>背景</a:t>
            </a:r>
            <a:r>
              <a:rPr lang="zh-CN" altLang="zh-CN" sz="1200" dirty="0"/>
              <a:t>的插图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旨在</a:t>
            </a:r>
            <a:r>
              <a:rPr lang="zh-CN" altLang="zh-CN" sz="1200" dirty="0" smtClean="0"/>
              <a:t>提高</a:t>
            </a:r>
            <a:r>
              <a:rPr lang="zh-CN" altLang="zh-CN" sz="1200" dirty="0"/>
              <a:t>人们对自然灾害</a:t>
            </a:r>
            <a:r>
              <a:rPr lang="zh-CN" altLang="zh-CN" sz="1200" dirty="0" smtClean="0"/>
              <a:t>的</a:t>
            </a:r>
            <a:r>
              <a:rPr lang="zh-CN" altLang="en-US" sz="1200" dirty="0" smtClean="0"/>
              <a:t>防范</a:t>
            </a:r>
            <a:r>
              <a:rPr lang="zh-CN" altLang="zh-CN" sz="1200" dirty="0" smtClean="0"/>
              <a:t>意识</a:t>
            </a:r>
            <a:r>
              <a:rPr lang="zh-CN" altLang="zh-CN" sz="1200" dirty="0"/>
              <a:t>，</a:t>
            </a:r>
            <a:r>
              <a:rPr lang="zh-CN" altLang="zh-CN" sz="1200" dirty="0" smtClean="0"/>
              <a:t>教</a:t>
            </a:r>
            <a:r>
              <a:rPr lang="zh-CN" altLang="en-US" sz="1200" dirty="0" smtClean="0"/>
              <a:t>授人们</a:t>
            </a:r>
            <a:r>
              <a:rPr lang="zh-CN" altLang="zh-CN" sz="1200" dirty="0" smtClean="0"/>
              <a:t>防灾</a:t>
            </a:r>
            <a:r>
              <a:rPr lang="zh-CN" altLang="zh-CN" sz="1200" dirty="0"/>
              <a:t>知识</a:t>
            </a:r>
            <a:r>
              <a:rPr lang="zh-CN" altLang="zh-CN" sz="1200" dirty="0" smtClean="0"/>
              <a:t>。</a:t>
            </a:r>
            <a:r>
              <a:rPr lang="zh-CN" altLang="en-US" sz="1200" dirty="0" smtClean="0"/>
              <a:t>该海报</a:t>
            </a:r>
            <a:r>
              <a:rPr lang="zh-CN" altLang="zh-CN" sz="1200" dirty="0" smtClean="0"/>
              <a:t>运用</a:t>
            </a:r>
            <a:r>
              <a:rPr lang="zh-CN" altLang="zh-CN" sz="1200" dirty="0"/>
              <a:t>线的形式，结合东方神话中野兽的形象</a:t>
            </a:r>
            <a:r>
              <a:rPr lang="zh-CN" altLang="zh-CN" sz="1200" dirty="0" smtClean="0"/>
              <a:t>，描绘</a:t>
            </a:r>
            <a:r>
              <a:rPr lang="zh-CN" altLang="zh-CN" sz="1200" dirty="0"/>
              <a:t>了一场</a:t>
            </a:r>
            <a:r>
              <a:rPr lang="zh-CN" altLang="zh-CN" sz="1200" dirty="0" smtClean="0"/>
              <a:t>自然灾害</a:t>
            </a:r>
            <a:r>
              <a:rPr lang="zh-CN" altLang="en-US" sz="1200" dirty="0" smtClean="0"/>
              <a:t>及其</a:t>
            </a:r>
            <a:r>
              <a:rPr lang="zh-CN" altLang="zh-CN" sz="1200" dirty="0" smtClean="0"/>
              <a:t>所</a:t>
            </a:r>
            <a:r>
              <a:rPr lang="zh-CN" altLang="zh-CN" sz="1200" dirty="0"/>
              <a:t>造成的损害，</a:t>
            </a:r>
            <a:r>
              <a:rPr lang="zh-CN" altLang="zh-CN" sz="1200" dirty="0" smtClean="0"/>
              <a:t>并</a:t>
            </a:r>
            <a:r>
              <a:rPr lang="zh-CN" altLang="en-US" sz="1200" dirty="0" smtClean="0"/>
              <a:t>设置了可供</a:t>
            </a:r>
            <a:r>
              <a:rPr lang="zh-CN" altLang="zh-CN" sz="1200" dirty="0" smtClean="0"/>
              <a:t>移动设备</a:t>
            </a:r>
            <a:r>
              <a:rPr lang="zh-CN" altLang="en-US" sz="1200" dirty="0" smtClean="0"/>
              <a:t>使用的</a:t>
            </a:r>
            <a:r>
              <a:rPr lang="zh-CN" altLang="zh-CN" sz="1200" dirty="0" smtClean="0"/>
              <a:t>现代化应用</a:t>
            </a:r>
            <a:r>
              <a:rPr lang="zh-CN" altLang="en-US" sz="1200" dirty="0" smtClean="0"/>
              <a:t>功能。其中，</a:t>
            </a:r>
            <a:r>
              <a:rPr lang="zh-CN" altLang="zh-CN" sz="1200" dirty="0" smtClean="0"/>
              <a:t>图形</a:t>
            </a:r>
            <a:r>
              <a:rPr lang="zh-CN" altLang="zh-CN" sz="1200" dirty="0"/>
              <a:t>图像</a:t>
            </a:r>
            <a:r>
              <a:rPr lang="zh-CN" altLang="zh-CN" sz="1200" dirty="0" smtClean="0"/>
              <a:t>的</a:t>
            </a:r>
            <a:r>
              <a:rPr lang="zh-CN" altLang="en-US" sz="1200" dirty="0" smtClean="0"/>
              <a:t>某</a:t>
            </a:r>
            <a:r>
              <a:rPr lang="zh-CN" altLang="zh-CN" sz="1200" dirty="0" smtClean="0"/>
              <a:t>几</a:t>
            </a:r>
            <a:r>
              <a:rPr lang="zh-CN" altLang="zh-CN" sz="1200" dirty="0"/>
              <a:t>个部分</a:t>
            </a:r>
            <a:r>
              <a:rPr lang="zh-CN" altLang="zh-CN" sz="1200" dirty="0" smtClean="0"/>
              <a:t>可以</a:t>
            </a:r>
            <a:r>
              <a:rPr lang="zh-CN" altLang="en-US" sz="1200" dirty="0" smtClean="0"/>
              <a:t>以</a:t>
            </a:r>
            <a:r>
              <a:rPr lang="zh-CN" altLang="zh-CN" sz="1200" dirty="0" smtClean="0"/>
              <a:t>动画</a:t>
            </a:r>
            <a:r>
              <a:rPr lang="zh-CN" altLang="en-US" sz="1200" dirty="0" smtClean="0"/>
              <a:t>形式</a:t>
            </a:r>
            <a:r>
              <a:rPr lang="zh-CN" altLang="zh-CN" sz="1200" dirty="0" smtClean="0"/>
              <a:t>提供关于</a:t>
            </a:r>
            <a:r>
              <a:rPr lang="zh-CN" altLang="en-US" sz="1200" dirty="0" smtClean="0"/>
              <a:t>应对</a:t>
            </a:r>
            <a:r>
              <a:rPr lang="zh-CN" altLang="zh-CN" sz="1200" dirty="0" smtClean="0"/>
              <a:t>灾害</a:t>
            </a:r>
            <a:r>
              <a:rPr lang="zh-CN" altLang="en-US" sz="1200" dirty="0" smtClean="0"/>
              <a:t>的</a:t>
            </a:r>
            <a:r>
              <a:rPr lang="zh-CN" altLang="zh-CN" sz="1200" dirty="0" smtClean="0"/>
              <a:t>紧急</a:t>
            </a:r>
            <a:r>
              <a:rPr lang="zh-CN" altLang="zh-CN" sz="1200" dirty="0"/>
              <a:t>程序的信息。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67494"/>
            <a:ext cx="2621187" cy="4634259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627534"/>
            <a:ext cx="2310760" cy="3271170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2027428" y="4515966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中国古代壁画（局部）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948264" y="4054301"/>
            <a:ext cx="180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防火海报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红点传达设计获奖海报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dd36f2b-dae7-40c1-8a6a-86b7a0673745"/>
          <p:cNvGrpSpPr>
            <a:grpSpLocks noChangeAspect="1"/>
          </p:cNvGrpSpPr>
          <p:nvPr/>
        </p:nvGrpSpPr>
        <p:grpSpPr>
          <a:xfrm>
            <a:off x="323528" y="353144"/>
            <a:ext cx="1489507" cy="1656184"/>
            <a:chOff x="2486025" y="1838324"/>
            <a:chExt cx="2681288" cy="2981326"/>
          </a:xfrm>
        </p:grpSpPr>
        <p:sp>
          <p:nvSpPr>
            <p:cNvPr id="4" name="Freeform: Shape 6"/>
            <p:cNvSpPr/>
            <p:nvPr/>
          </p:nvSpPr>
          <p:spPr>
            <a:xfrm>
              <a:off x="2486025" y="1838324"/>
              <a:ext cx="2681288" cy="2981326"/>
            </a:xfrm>
            <a:custGeom>
              <a:avLst/>
              <a:gdLst>
                <a:gd name="connsiteX0" fmla="*/ 1490663 w 2681288"/>
                <a:gd name="connsiteY0" fmla="*/ 0 h 2981326"/>
                <a:gd name="connsiteX1" fmla="*/ 2640931 w 2681288"/>
                <a:gd name="connsiteY1" fmla="*/ 542463 h 2981326"/>
                <a:gd name="connsiteX2" fmla="*/ 2681288 w 2681288"/>
                <a:gd name="connsiteY2" fmla="*/ 596432 h 2981326"/>
                <a:gd name="connsiteX3" fmla="*/ 2635832 w 2681288"/>
                <a:gd name="connsiteY3" fmla="*/ 657219 h 2981326"/>
                <a:gd name="connsiteX4" fmla="*/ 2381250 w 2681288"/>
                <a:gd name="connsiteY4" fmla="*/ 1490663 h 2981326"/>
                <a:gd name="connsiteX5" fmla="*/ 2635832 w 2681288"/>
                <a:gd name="connsiteY5" fmla="*/ 2324107 h 2981326"/>
                <a:gd name="connsiteX6" fmla="*/ 2681288 w 2681288"/>
                <a:gd name="connsiteY6" fmla="*/ 2384895 h 2981326"/>
                <a:gd name="connsiteX7" fmla="*/ 2640931 w 2681288"/>
                <a:gd name="connsiteY7" fmla="*/ 2438863 h 2981326"/>
                <a:gd name="connsiteX8" fmla="*/ 1490663 w 2681288"/>
                <a:gd name="connsiteY8" fmla="*/ 2981326 h 2981326"/>
                <a:gd name="connsiteX9" fmla="*/ 0 w 2681288"/>
                <a:gd name="connsiteY9" fmla="*/ 1490663 h 2981326"/>
                <a:gd name="connsiteX10" fmla="*/ 1490663 w 2681288"/>
                <a:gd name="connsiteY10" fmla="*/ 0 h 298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81288" h="2981326">
                  <a:moveTo>
                    <a:pt x="1490663" y="0"/>
                  </a:moveTo>
                  <a:cubicBezTo>
                    <a:pt x="1953752" y="0"/>
                    <a:pt x="2367521" y="211167"/>
                    <a:pt x="2640931" y="542463"/>
                  </a:cubicBezTo>
                  <a:lnTo>
                    <a:pt x="2681288" y="596432"/>
                  </a:lnTo>
                  <a:lnTo>
                    <a:pt x="2635832" y="657219"/>
                  </a:lnTo>
                  <a:cubicBezTo>
                    <a:pt x="2475102" y="895131"/>
                    <a:pt x="2381250" y="1181937"/>
                    <a:pt x="2381250" y="1490663"/>
                  </a:cubicBezTo>
                  <a:cubicBezTo>
                    <a:pt x="2381250" y="1799389"/>
                    <a:pt x="2475102" y="2086195"/>
                    <a:pt x="2635832" y="2324107"/>
                  </a:cubicBezTo>
                  <a:lnTo>
                    <a:pt x="2681288" y="2384895"/>
                  </a:lnTo>
                  <a:lnTo>
                    <a:pt x="2640931" y="2438863"/>
                  </a:lnTo>
                  <a:cubicBezTo>
                    <a:pt x="2367521" y="2770159"/>
                    <a:pt x="1953752" y="2981326"/>
                    <a:pt x="1490663" y="2981326"/>
                  </a:cubicBezTo>
                  <a:cubicBezTo>
                    <a:pt x="667393" y="2981326"/>
                    <a:pt x="0" y="2313933"/>
                    <a:pt x="0" y="1490663"/>
                  </a:cubicBezTo>
                  <a:cubicBezTo>
                    <a:pt x="0" y="667393"/>
                    <a:pt x="667393" y="0"/>
                    <a:pt x="1490663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dirty="0" smtClean="0"/>
                <a:t>《</a:t>
              </a:r>
              <a:r>
                <a:rPr lang="zh-CN" altLang="en-US" dirty="0" smtClean="0"/>
                <a:t>变形的牛</a:t>
              </a:r>
              <a:r>
                <a:rPr lang="en-US" altLang="zh-CN" dirty="0" smtClean="0"/>
                <a:t>》</a:t>
              </a:r>
              <a:endParaRPr lang="zh-CN" altLang="en-US" dirty="0"/>
            </a:p>
          </p:txBody>
        </p:sp>
        <p:sp>
          <p:nvSpPr>
            <p:cNvPr id="8" name="Rectangle 9"/>
            <p:cNvSpPr/>
            <p:nvPr/>
          </p:nvSpPr>
          <p:spPr>
            <a:xfrm>
              <a:off x="3029379" y="2362537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0000" lnSpcReduction="20000"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</a:rPr>
                <a:t>毕加索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491630"/>
            <a:ext cx="5451166" cy="32198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51720" y="54127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         </a:t>
            </a:r>
            <a:r>
              <a:rPr lang="zh-CN" altLang="zh-CN" sz="1200" dirty="0" smtClean="0"/>
              <a:t>有</a:t>
            </a:r>
            <a:r>
              <a:rPr lang="zh-CN" altLang="zh-CN" sz="1200" dirty="0"/>
              <a:t>一名西班牙画家一生都在观察牛、画牛，他就是毕加索。他有一组非常著名</a:t>
            </a:r>
            <a:r>
              <a:rPr lang="zh-CN" altLang="zh-CN" sz="1200" dirty="0" smtClean="0"/>
              <a:t>的</a:t>
            </a:r>
            <a:r>
              <a:rPr lang="zh-CN" altLang="en-US" sz="1200" dirty="0" smtClean="0"/>
              <a:t>作品</a:t>
            </a:r>
            <a:r>
              <a:rPr lang="zh-CN" altLang="zh-CN" sz="1200" dirty="0" smtClean="0"/>
              <a:t>《变形的牛</a:t>
            </a:r>
            <a:r>
              <a:rPr lang="en-US" altLang="zh-CN" sz="1200" dirty="0" smtClean="0"/>
              <a:t>》</a:t>
            </a:r>
            <a:r>
              <a:rPr lang="zh-CN" altLang="zh-CN" sz="1200" dirty="0" smtClean="0"/>
              <a:t>。</a:t>
            </a:r>
            <a:r>
              <a:rPr lang="zh-CN" altLang="en-US" sz="1200" dirty="0" smtClean="0"/>
              <a:t>在作品中，</a:t>
            </a:r>
            <a:r>
              <a:rPr lang="zh-CN" altLang="zh-CN" sz="1200" dirty="0" smtClean="0"/>
              <a:t>毕加索</a:t>
            </a:r>
            <a:r>
              <a:rPr lang="zh-CN" altLang="en-US" sz="1200" dirty="0" smtClean="0"/>
              <a:t>以</a:t>
            </a:r>
            <a:r>
              <a:rPr lang="zh-CN" altLang="zh-CN" sz="1200" dirty="0" smtClean="0"/>
              <a:t>极</a:t>
            </a:r>
            <a:r>
              <a:rPr lang="zh-CN" altLang="zh-CN" sz="1200" dirty="0"/>
              <a:t>强的</a:t>
            </a:r>
            <a:r>
              <a:rPr lang="zh-CN" altLang="zh-CN" sz="1200" dirty="0" smtClean="0"/>
              <a:t>概括</a:t>
            </a:r>
            <a:r>
              <a:rPr lang="zh-CN" altLang="en-US" sz="1200" dirty="0" smtClean="0"/>
              <a:t>手法</a:t>
            </a:r>
            <a:r>
              <a:rPr lang="zh-CN" altLang="zh-CN" sz="1200" dirty="0" smtClean="0"/>
              <a:t>把</a:t>
            </a:r>
            <a:r>
              <a:rPr lang="zh-CN" altLang="zh-CN" sz="1200" dirty="0"/>
              <a:t>一头比较</a:t>
            </a:r>
            <a:r>
              <a:rPr lang="zh-CN" altLang="zh-CN" sz="1200" dirty="0" smtClean="0"/>
              <a:t>真实</a:t>
            </a:r>
            <a:r>
              <a:rPr lang="zh-CN" altLang="en-US" sz="1200" dirty="0" smtClean="0"/>
              <a:t>、</a:t>
            </a:r>
            <a:r>
              <a:rPr lang="zh-CN" altLang="zh-CN" sz="1200" dirty="0" smtClean="0"/>
              <a:t>具体</a:t>
            </a:r>
            <a:r>
              <a:rPr lang="zh-CN" altLang="zh-CN" sz="1200" dirty="0"/>
              <a:t>的牛变成了只有几根简易线条的牛，我们把这个变形过程称为具象到抽象的</a:t>
            </a:r>
            <a:r>
              <a:rPr lang="zh-CN" altLang="zh-CN" sz="1200" dirty="0" smtClean="0"/>
              <a:t>演变</a:t>
            </a:r>
            <a:r>
              <a:rPr lang="zh-CN" altLang="en-US" sz="1200" dirty="0" smtClean="0"/>
              <a:t>。（见下图）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91830"/>
            <a:ext cx="969209" cy="1707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实训模块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4424" y="747363"/>
            <a:ext cx="3075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一、实训内容：绘制线构成作品</a:t>
            </a:r>
            <a:endParaRPr lang="zh-CN" altLang="en-US" sz="14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27584" y="1062925"/>
            <a:ext cx="583264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/>
              <a:t>步骤</a:t>
            </a:r>
            <a:r>
              <a:rPr lang="en-US" altLang="zh-CN" sz="1400" dirty="0" smtClean="0"/>
              <a:t>1  </a:t>
            </a:r>
            <a:r>
              <a:rPr lang="zh-CN" altLang="zh-CN" sz="1400" dirty="0" smtClean="0"/>
              <a:t>准备</a:t>
            </a:r>
            <a:r>
              <a:rPr lang="zh-CN" altLang="zh-CN" sz="1400" dirty="0"/>
              <a:t>材料：油性彩铅、铅笔、直尺</a:t>
            </a:r>
            <a:r>
              <a:rPr lang="zh-CN" altLang="zh-CN" sz="1400" dirty="0" smtClean="0"/>
              <a:t>、</a:t>
            </a:r>
            <a:r>
              <a:rPr lang="zh-CN" altLang="en-US" sz="1400" dirty="0" smtClean="0"/>
              <a:t>针管笔、</a:t>
            </a:r>
            <a:r>
              <a:rPr lang="zh-CN" altLang="zh-CN" sz="1400" dirty="0" smtClean="0"/>
              <a:t>马克</a:t>
            </a:r>
            <a:r>
              <a:rPr lang="zh-CN" altLang="zh-CN" sz="1400" dirty="0"/>
              <a:t>笔。</a:t>
            </a:r>
            <a:endParaRPr lang="zh-CN" altLang="zh-CN" sz="1400" dirty="0"/>
          </a:p>
          <a:p>
            <a:pPr>
              <a:lnSpc>
                <a:spcPct val="150000"/>
              </a:lnSpc>
            </a:pPr>
            <a:r>
              <a:rPr lang="zh-CN" altLang="zh-CN" sz="1400" dirty="0"/>
              <a:t>步骤</a:t>
            </a:r>
            <a:r>
              <a:rPr lang="en-US" altLang="zh-CN" sz="1400" dirty="0" smtClean="0"/>
              <a:t>2  </a:t>
            </a:r>
            <a:r>
              <a:rPr lang="zh-CN" altLang="zh-CN" sz="1400" dirty="0" smtClean="0"/>
              <a:t>绘制</a:t>
            </a:r>
            <a:r>
              <a:rPr lang="en-US" altLang="zh-CN" sz="1400" dirty="0"/>
              <a:t>20cm</a:t>
            </a:r>
            <a:r>
              <a:rPr lang="zh-CN" altLang="zh-CN" sz="1400" dirty="0"/>
              <a:t>×</a:t>
            </a:r>
            <a:r>
              <a:rPr lang="en-US" altLang="zh-CN" sz="1400" dirty="0"/>
              <a:t>20cm</a:t>
            </a:r>
            <a:r>
              <a:rPr lang="zh-CN" altLang="zh-CN" sz="1400" dirty="0"/>
              <a:t>的</a:t>
            </a:r>
            <a:r>
              <a:rPr lang="zh-CN" altLang="zh-CN" sz="1400" dirty="0" smtClean="0"/>
              <a:t>方框。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zh-CN" sz="1400" dirty="0"/>
              <a:t>步骤</a:t>
            </a:r>
            <a:r>
              <a:rPr lang="en-US" altLang="zh-CN" sz="1400" dirty="0" smtClean="0"/>
              <a:t>3  </a:t>
            </a:r>
            <a:r>
              <a:rPr lang="zh-CN" altLang="zh-CN" sz="1400" dirty="0" smtClean="0"/>
              <a:t>用</a:t>
            </a:r>
            <a:r>
              <a:rPr lang="zh-CN" altLang="zh-CN" sz="1400" dirty="0"/>
              <a:t>铅笔</a:t>
            </a:r>
            <a:r>
              <a:rPr lang="zh-CN" altLang="zh-CN" sz="1400" dirty="0" smtClean="0"/>
              <a:t>起草</a:t>
            </a:r>
            <a:r>
              <a:rPr lang="zh-CN" altLang="en-US" sz="1400" dirty="0" smtClean="0"/>
              <a:t>，</a:t>
            </a:r>
            <a:r>
              <a:rPr lang="zh-CN" altLang="zh-CN" sz="1400" dirty="0" smtClean="0"/>
              <a:t>完成</a:t>
            </a:r>
            <a:r>
              <a:rPr lang="zh-CN" altLang="zh-CN" sz="1400" dirty="0"/>
              <a:t>设计</a:t>
            </a:r>
            <a:r>
              <a:rPr lang="zh-CN" altLang="zh-CN" sz="1400" dirty="0" smtClean="0"/>
              <a:t>构图。</a:t>
            </a:r>
            <a:endParaRPr lang="zh-CN" altLang="zh-CN" sz="1400" dirty="0"/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" t="3779" r="4430" b="5244"/>
          <a:stretch>
            <a:fillRect/>
          </a:stretch>
        </p:blipFill>
        <p:spPr>
          <a:xfrm>
            <a:off x="1298308" y="2191767"/>
            <a:ext cx="2380232" cy="2380233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" t="3793" r="5179" b="4941"/>
          <a:stretch>
            <a:fillRect/>
          </a:stretch>
        </p:blipFill>
        <p:spPr>
          <a:xfrm>
            <a:off x="5039669" y="2191767"/>
            <a:ext cx="2366273" cy="2380233"/>
          </a:xfrm>
          <a:prstGeom prst="rect">
            <a:avLst/>
          </a:prstGeom>
        </p:spPr>
      </p:pic>
      <p:sp>
        <p:nvSpPr>
          <p:cNvPr id="90" name="TextBox 89"/>
          <p:cNvSpPr txBox="1"/>
          <p:nvPr/>
        </p:nvSpPr>
        <p:spPr>
          <a:xfrm>
            <a:off x="694090" y="2427734"/>
            <a:ext cx="421526" cy="1008112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678866" y="2355726"/>
            <a:ext cx="421526" cy="1368152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实训模块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36686" y="699542"/>
            <a:ext cx="58326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/>
              <a:t>步骤</a:t>
            </a:r>
            <a:r>
              <a:rPr lang="en-US" altLang="zh-CN" sz="1400" dirty="0" smtClean="0"/>
              <a:t>4  </a:t>
            </a:r>
            <a:r>
              <a:rPr lang="zh-CN" altLang="zh-CN" sz="1400" dirty="0" smtClean="0"/>
              <a:t>进行</a:t>
            </a:r>
            <a:r>
              <a:rPr lang="zh-CN" altLang="zh-CN" sz="1400" dirty="0"/>
              <a:t>线条绘制</a:t>
            </a:r>
            <a:r>
              <a:rPr lang="zh-CN" altLang="zh-CN" sz="1400" dirty="0" smtClean="0"/>
              <a:t>，</a:t>
            </a:r>
            <a:r>
              <a:rPr lang="zh-CN" altLang="en-US" sz="1400" dirty="0" smtClean="0"/>
              <a:t>灵活</a:t>
            </a:r>
            <a:r>
              <a:rPr lang="zh-CN" altLang="zh-CN" sz="1400" dirty="0" smtClean="0"/>
              <a:t>运用</a:t>
            </a:r>
            <a:r>
              <a:rPr lang="zh-CN" altLang="zh-CN" sz="1400" dirty="0"/>
              <a:t>各式</a:t>
            </a:r>
            <a:r>
              <a:rPr lang="zh-CN" altLang="zh-CN" sz="1400" dirty="0" smtClean="0"/>
              <a:t>线</a:t>
            </a:r>
            <a:r>
              <a:rPr lang="zh-CN" altLang="en-US" sz="1400" dirty="0" smtClean="0"/>
              <a:t>系</a:t>
            </a:r>
            <a:r>
              <a:rPr lang="zh-CN" altLang="zh-CN" sz="1400" dirty="0" smtClean="0"/>
              <a:t>，</a:t>
            </a:r>
            <a:r>
              <a:rPr lang="zh-CN" altLang="zh-CN" sz="1400" dirty="0"/>
              <a:t>使</a:t>
            </a:r>
            <a:r>
              <a:rPr lang="zh-CN" altLang="zh-CN" sz="1400" dirty="0" smtClean="0"/>
              <a:t>画面</a:t>
            </a:r>
            <a:r>
              <a:rPr lang="zh-CN" altLang="en-US" sz="1400" dirty="0" smtClean="0"/>
              <a:t>富</a:t>
            </a:r>
            <a:r>
              <a:rPr lang="zh-CN" altLang="zh-CN" sz="1400" dirty="0" smtClean="0"/>
              <a:t>有</a:t>
            </a:r>
            <a:r>
              <a:rPr lang="zh-CN" altLang="zh-CN" sz="1400" dirty="0"/>
              <a:t>美感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zh-CN" sz="1400" dirty="0" smtClean="0"/>
              <a:t>步骤</a:t>
            </a:r>
            <a:r>
              <a:rPr lang="en-US" altLang="zh-CN" sz="1400" dirty="0" smtClean="0"/>
              <a:t>5  </a:t>
            </a:r>
            <a:r>
              <a:rPr lang="zh-CN" altLang="zh-CN" sz="1400" dirty="0" smtClean="0"/>
              <a:t>继续</a:t>
            </a:r>
            <a:r>
              <a:rPr lang="zh-CN" altLang="zh-CN" sz="1400" dirty="0"/>
              <a:t>完成绘制，将铅笔印擦掉</a:t>
            </a:r>
            <a:r>
              <a:rPr lang="zh-CN" altLang="zh-CN" sz="1400" dirty="0" smtClean="0"/>
              <a:t>。</a:t>
            </a:r>
            <a:endParaRPr lang="zh-CN" altLang="zh-CN" sz="1400" dirty="0"/>
          </a:p>
        </p:txBody>
      </p:sp>
      <p:sp>
        <p:nvSpPr>
          <p:cNvPr id="90" name="TextBox 89"/>
          <p:cNvSpPr txBox="1"/>
          <p:nvPr/>
        </p:nvSpPr>
        <p:spPr>
          <a:xfrm>
            <a:off x="694090" y="2427734"/>
            <a:ext cx="421526" cy="1008112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678866" y="2355726"/>
            <a:ext cx="421526" cy="1368152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" t="2012" r="4235" b="3356"/>
          <a:stretch>
            <a:fillRect/>
          </a:stretch>
        </p:blipFill>
        <p:spPr>
          <a:xfrm>
            <a:off x="1289835" y="1835779"/>
            <a:ext cx="2702812" cy="26956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" t="3580" r="2576" b="3100"/>
          <a:stretch>
            <a:fillRect/>
          </a:stretch>
        </p:blipFill>
        <p:spPr>
          <a:xfrm>
            <a:off x="4823284" y="1884641"/>
            <a:ext cx="2668457" cy="2646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实训模块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9149" y="699542"/>
            <a:ext cx="3075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二、作品点评：</a:t>
            </a:r>
            <a:r>
              <a:rPr lang="en-US" altLang="zh-CN" sz="14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《</a:t>
            </a:r>
            <a:r>
              <a:rPr lang="zh-CN" altLang="en-US" sz="14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女孩</a:t>
            </a:r>
            <a:r>
              <a:rPr lang="en-US" altLang="zh-CN" sz="14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》</a:t>
            </a:r>
            <a:endParaRPr lang="zh-CN" altLang="en-US" sz="14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27584" y="1007319"/>
            <a:ext cx="79928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作品类型：线构成设计。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点评：</a:t>
            </a:r>
            <a:r>
              <a:rPr lang="zh-CN" altLang="zh-CN" sz="1400" dirty="0" smtClean="0"/>
              <a:t>这</a:t>
            </a:r>
            <a:r>
              <a:rPr lang="zh-CN" altLang="en-US" sz="1400" dirty="0" smtClean="0"/>
              <a:t>两</a:t>
            </a:r>
            <a:r>
              <a:rPr lang="zh-CN" altLang="zh-CN" sz="1400" dirty="0" smtClean="0"/>
              <a:t>幅</a:t>
            </a:r>
            <a:r>
              <a:rPr lang="zh-CN" altLang="zh-CN" sz="1400" dirty="0"/>
              <a:t>画以人物为主题，运用了曲线的特性</a:t>
            </a:r>
            <a:r>
              <a:rPr lang="zh-CN" altLang="zh-CN" sz="1400" dirty="0" smtClean="0"/>
              <a:t>，线条柔美</a:t>
            </a:r>
            <a:r>
              <a:rPr lang="zh-CN" altLang="zh-CN" sz="1400" dirty="0"/>
              <a:t>、感性、优雅，构图饱满</a:t>
            </a:r>
            <a:r>
              <a:rPr lang="zh-CN" altLang="zh-CN" sz="1400" dirty="0" smtClean="0"/>
              <a:t>，</a:t>
            </a:r>
            <a:r>
              <a:rPr lang="zh-CN" altLang="en-US" sz="1400" dirty="0" smtClean="0"/>
              <a:t>富</a:t>
            </a:r>
            <a:r>
              <a:rPr lang="zh-CN" altLang="zh-CN" sz="1400" dirty="0" smtClean="0"/>
              <a:t>有</a:t>
            </a:r>
            <a:r>
              <a:rPr lang="zh-CN" altLang="zh-CN" sz="1400" dirty="0"/>
              <a:t>美感。</a:t>
            </a:r>
            <a:endParaRPr lang="zh-CN" altLang="zh-CN" sz="1400" dirty="0"/>
          </a:p>
        </p:txBody>
      </p:sp>
      <p:pic>
        <p:nvPicPr>
          <p:cNvPr id="9" name="图片 8" descr="女线描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221" y="1995686"/>
            <a:ext cx="2352675" cy="2352675"/>
          </a:xfrm>
          <a:prstGeom prst="rect">
            <a:avLst/>
          </a:prstGeom>
        </p:spPr>
      </p:pic>
      <p:pic>
        <p:nvPicPr>
          <p:cNvPr id="10" name="图片 9" descr="微信图片_20180127132158 拷贝"/>
          <p:cNvPicPr/>
          <p:nvPr/>
        </p:nvPicPr>
        <p:blipFill>
          <a:blip r:embed="rId2"/>
          <a:stretch>
            <a:fillRect/>
          </a:stretch>
        </p:blipFill>
        <p:spPr>
          <a:xfrm>
            <a:off x="5220072" y="1772544"/>
            <a:ext cx="2092325" cy="2907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771550"/>
            <a:ext cx="75608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一、填空题。（见书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/>
              <a:t>        </a:t>
            </a:r>
            <a:r>
              <a:rPr lang="zh-CN" altLang="zh-CN" sz="1200" dirty="0" smtClean="0"/>
              <a:t>创作</a:t>
            </a:r>
            <a:r>
              <a:rPr lang="zh-CN" altLang="zh-CN" sz="1200" dirty="0"/>
              <a:t>一幅线</a:t>
            </a:r>
            <a:r>
              <a:rPr lang="zh-CN" altLang="zh-CN" sz="1200" dirty="0" smtClean="0"/>
              <a:t>的</a:t>
            </a:r>
            <a:r>
              <a:rPr lang="zh-CN" altLang="en-US" sz="1200" dirty="0" smtClean="0"/>
              <a:t>设计</a:t>
            </a:r>
            <a:r>
              <a:rPr lang="zh-CN" altLang="zh-CN" sz="1200" dirty="0" smtClean="0"/>
              <a:t>作品</a:t>
            </a:r>
            <a:r>
              <a:rPr lang="zh-CN" altLang="zh-CN" sz="1200" dirty="0"/>
              <a:t>。</a:t>
            </a:r>
            <a:endParaRPr lang="zh-CN" altLang="zh-CN" sz="1200" dirty="0"/>
          </a:p>
          <a:p>
            <a:pPr>
              <a:lnSpc>
                <a:spcPct val="150000"/>
              </a:lnSpc>
            </a:pPr>
            <a:r>
              <a:rPr lang="en-US" altLang="zh-CN" sz="1200" dirty="0" smtClean="0"/>
              <a:t>        </a:t>
            </a:r>
            <a:r>
              <a:rPr lang="zh-CN" altLang="zh-CN" sz="1200" dirty="0" smtClean="0"/>
              <a:t>要求：</a:t>
            </a:r>
            <a:r>
              <a:rPr lang="zh-CN" altLang="en-US" sz="1200" dirty="0" smtClean="0"/>
              <a:t>以</a:t>
            </a:r>
            <a:r>
              <a:rPr lang="zh-CN" altLang="zh-CN" sz="1200" dirty="0" smtClean="0"/>
              <a:t>黑白</a:t>
            </a:r>
            <a:r>
              <a:rPr lang="zh-CN" altLang="zh-CN" sz="1200" dirty="0"/>
              <a:t>手</a:t>
            </a:r>
            <a:r>
              <a:rPr lang="zh-CN" altLang="zh-CN" sz="1200" dirty="0" smtClean="0"/>
              <a:t>绘</a:t>
            </a:r>
            <a:r>
              <a:rPr lang="zh-CN" altLang="en-US" sz="1200" dirty="0" smtClean="0"/>
              <a:t>的方法来</a:t>
            </a:r>
            <a:r>
              <a:rPr lang="zh-CN" altLang="zh-CN" sz="1200" dirty="0" smtClean="0"/>
              <a:t>表现</a:t>
            </a:r>
            <a:r>
              <a:rPr lang="zh-CN" altLang="zh-CN" sz="1200" dirty="0"/>
              <a:t>，表现手法要有创新，画面要干净整洁。</a:t>
            </a:r>
            <a:endParaRPr lang="zh-CN" altLang="zh-CN" sz="1200" dirty="0"/>
          </a:p>
          <a:p>
            <a:pPr>
              <a:lnSpc>
                <a:spcPct val="150000"/>
              </a:lnSpc>
            </a:pPr>
            <a:r>
              <a:rPr lang="en-US" altLang="zh-CN" sz="1200" dirty="0" smtClean="0"/>
              <a:t>        </a:t>
            </a:r>
            <a:r>
              <a:rPr lang="zh-CN" altLang="zh-CN" sz="1200" dirty="0" smtClean="0"/>
              <a:t>规格</a:t>
            </a:r>
            <a:r>
              <a:rPr lang="zh-CN" altLang="zh-CN" sz="1200" dirty="0"/>
              <a:t>：</a:t>
            </a:r>
            <a:r>
              <a:rPr lang="en-US" altLang="zh-CN" sz="1200" dirty="0"/>
              <a:t>20cm</a:t>
            </a:r>
            <a:r>
              <a:rPr lang="zh-CN" altLang="zh-CN" sz="1200" dirty="0"/>
              <a:t>×</a:t>
            </a:r>
            <a:r>
              <a:rPr lang="en-US" altLang="zh-CN" sz="1200" dirty="0"/>
              <a:t>20cm</a:t>
            </a:r>
            <a:r>
              <a:rPr lang="zh-CN" altLang="zh-CN" sz="1200" dirty="0"/>
              <a:t>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059832" y="2277946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点的形态</a:t>
            </a:r>
            <a:endParaRPr lang="en-GB" altLang="zh-CN" sz="44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Box 48"/>
          <p:cNvSpPr txBox="1"/>
          <p:nvPr/>
        </p:nvSpPr>
        <p:spPr>
          <a:xfrm>
            <a:off x="4434603" y="1113105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EC8C8D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01</a:t>
            </a:r>
            <a:endParaRPr lang="en-GB" altLang="zh-CN" sz="8000" dirty="0">
              <a:solidFill>
                <a:srgbClr val="EC8C8D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843558"/>
            <a:ext cx="2088232" cy="3679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9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面的形态</a:t>
            </a:r>
            <a:endParaRPr lang="en-GB" altLang="zh-CN" sz="44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4067944" y="1124620"/>
            <a:ext cx="172819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EC8C8D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03</a:t>
            </a:r>
            <a:endParaRPr lang="en-GB" altLang="zh-CN" sz="8000" dirty="0">
              <a:solidFill>
                <a:srgbClr val="EC8C8D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62015"/>
            <a:ext cx="2088232" cy="3679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9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4"/>
          <p:cNvGrpSpPr/>
          <p:nvPr/>
        </p:nvGrpSpPr>
        <p:grpSpPr>
          <a:xfrm>
            <a:off x="323528" y="704923"/>
            <a:ext cx="2864764" cy="3493277"/>
            <a:chOff x="1639902" y="1329148"/>
            <a:chExt cx="3819685" cy="4657702"/>
          </a:xfrm>
        </p:grpSpPr>
        <p:sp>
          <p:nvSpPr>
            <p:cNvPr id="36" name="Rectangle: Rounded Corners 4"/>
            <p:cNvSpPr/>
            <p:nvPr/>
          </p:nvSpPr>
          <p:spPr>
            <a:xfrm rot="2700000">
              <a:off x="3171896" y="1329148"/>
              <a:ext cx="755703" cy="75570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Rectangle 6"/>
            <p:cNvSpPr/>
            <p:nvPr/>
          </p:nvSpPr>
          <p:spPr>
            <a:xfrm>
              <a:off x="1639910" y="1706999"/>
              <a:ext cx="3819677" cy="4279851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8" name="Group 7"/>
            <p:cNvGrpSpPr/>
            <p:nvPr/>
          </p:nvGrpSpPr>
          <p:grpSpPr>
            <a:xfrm>
              <a:off x="3317574" y="1442284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42" name="Freeform: Shape 10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11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12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9" name="Group 1"/>
            <p:cNvGrpSpPr/>
            <p:nvPr/>
          </p:nvGrpSpPr>
          <p:grpSpPr>
            <a:xfrm>
              <a:off x="1639902" y="2295470"/>
              <a:ext cx="3819685" cy="1705651"/>
              <a:chOff x="1832175" y="2295471"/>
              <a:chExt cx="3435139" cy="1074032"/>
            </a:xfrm>
          </p:grpSpPr>
          <p:sp>
            <p:nvSpPr>
              <p:cNvPr id="40" name="TextBox 8"/>
              <p:cNvSpPr txBox="1"/>
              <p:nvPr/>
            </p:nvSpPr>
            <p:spPr>
              <a:xfrm>
                <a:off x="1832176" y="2295471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accent1"/>
                    </a:solidFill>
                  </a:rPr>
                  <a:t>1.</a:t>
                </a:r>
                <a:r>
                  <a:rPr lang="zh-CN" altLang="en-US" b="1" dirty="0" smtClean="0">
                    <a:solidFill>
                      <a:schemeClr val="accent1"/>
                    </a:solidFill>
                  </a:rPr>
                  <a:t>认识面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1" name="Rectangle 9"/>
              <p:cNvSpPr/>
              <p:nvPr/>
            </p:nvSpPr>
            <p:spPr>
              <a:xfrm>
                <a:off x="1832175" y="2622743"/>
                <a:ext cx="3435138" cy="74676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/>
                  <a:t> </a:t>
                </a:r>
                <a:r>
                  <a:rPr lang="en-US" altLang="zh-CN" sz="1200" dirty="0" smtClean="0"/>
                  <a:t>        </a:t>
                </a:r>
                <a:r>
                  <a:rPr lang="zh-CN" altLang="zh-CN" sz="1200" dirty="0" smtClean="0"/>
                  <a:t>面</a:t>
                </a:r>
                <a:r>
                  <a:rPr lang="zh-CN" altLang="zh-CN" sz="1200" dirty="0"/>
                  <a:t>是线移动的轨迹，在平面构成中</a:t>
                </a:r>
                <a:r>
                  <a:rPr lang="zh-CN" altLang="zh-CN" sz="1200" dirty="0" smtClean="0"/>
                  <a:t>，点</a:t>
                </a:r>
                <a:r>
                  <a:rPr lang="zh-CN" altLang="zh-CN" sz="1200" dirty="0"/>
                  <a:t>的密集或者</a:t>
                </a:r>
                <a:r>
                  <a:rPr lang="zh-CN" altLang="zh-CN" sz="1200" dirty="0" smtClean="0"/>
                  <a:t>扩大</a:t>
                </a:r>
                <a:r>
                  <a:rPr lang="zh-CN" altLang="en-US" sz="1200" dirty="0"/>
                  <a:t>以及</a:t>
                </a:r>
                <a:r>
                  <a:rPr lang="zh-CN" altLang="zh-CN" sz="1200" dirty="0" smtClean="0"/>
                  <a:t>线</a:t>
                </a:r>
                <a:r>
                  <a:rPr lang="zh-CN" altLang="zh-CN" sz="1200" dirty="0"/>
                  <a:t>的聚集和</a:t>
                </a:r>
                <a:r>
                  <a:rPr lang="zh-CN" altLang="zh-CN" sz="1200" dirty="0" smtClean="0"/>
                  <a:t>闭合都会</a:t>
                </a:r>
                <a:r>
                  <a:rPr lang="zh-CN" altLang="en-US" sz="1200" dirty="0" smtClean="0"/>
                  <a:t>形成</a:t>
                </a:r>
                <a:r>
                  <a:rPr lang="zh-CN" altLang="zh-CN" sz="1200" dirty="0" smtClean="0"/>
                  <a:t>面</a:t>
                </a:r>
                <a:r>
                  <a:rPr lang="zh-CN" altLang="zh-CN" sz="1200" dirty="0"/>
                  <a:t>。面是构成各种可视形态的最基本的形。在平面构成中，面是具有长度、宽度和形状的实体，它在轮廓线的闭合内，给人以明确、突出的感觉。</a:t>
                </a:r>
                <a:r>
                  <a:rPr lang="zh-CN" altLang="zh-CN" sz="1200" dirty="0" smtClean="0"/>
                  <a:t>各种线</a:t>
                </a:r>
                <a:r>
                  <a:rPr lang="zh-CN" altLang="zh-CN" sz="1200" dirty="0"/>
                  <a:t>的</a:t>
                </a:r>
                <a:r>
                  <a:rPr lang="zh-CN" altLang="zh-CN" sz="1200" dirty="0" smtClean="0"/>
                  <a:t>闭合构成</a:t>
                </a:r>
                <a:r>
                  <a:rPr lang="zh-CN" altLang="zh-CN" sz="1200" dirty="0"/>
                  <a:t>了各种不同形状性质的面</a:t>
                </a:r>
                <a:r>
                  <a:rPr lang="zh-CN" altLang="zh-CN" sz="1200" dirty="0" smtClean="0"/>
                  <a:t>。</a:t>
                </a:r>
                <a:endParaRPr lang="en-US" altLang="zh-CN" sz="1200" dirty="0" smtClean="0"/>
              </a:p>
              <a:p>
                <a:pPr>
                  <a:lnSpc>
                    <a:spcPct val="120000"/>
                  </a:lnSpc>
                </a:pPr>
                <a:endParaRPr lang="zh-CN" altLang="zh-CN" sz="1200" dirty="0"/>
              </a:p>
            </p:txBody>
          </p:sp>
        </p:grpSp>
      </p:grpSp>
      <p:grpSp>
        <p:nvGrpSpPr>
          <p:cNvPr id="6" name="Group 46"/>
          <p:cNvGrpSpPr/>
          <p:nvPr/>
        </p:nvGrpSpPr>
        <p:grpSpPr>
          <a:xfrm>
            <a:off x="3374513" y="365381"/>
            <a:ext cx="2886982" cy="2500523"/>
            <a:chOff x="6732413" y="3772607"/>
            <a:chExt cx="3849309" cy="3334031"/>
          </a:xfrm>
        </p:grpSpPr>
        <p:sp>
          <p:nvSpPr>
            <p:cNvPr id="20" name="Rectangle 22"/>
            <p:cNvSpPr/>
            <p:nvPr/>
          </p:nvSpPr>
          <p:spPr>
            <a:xfrm>
              <a:off x="6732413" y="4150458"/>
              <a:ext cx="3819677" cy="2956180"/>
            </a:xfrm>
            <a:prstGeom prst="rect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Rectangle: Rounded Corners 23"/>
            <p:cNvSpPr/>
            <p:nvPr/>
          </p:nvSpPr>
          <p:spPr>
            <a:xfrm rot="2700000">
              <a:off x="8264399" y="3772607"/>
              <a:ext cx="755703" cy="75570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2" name="Group 24"/>
            <p:cNvGrpSpPr/>
            <p:nvPr/>
          </p:nvGrpSpPr>
          <p:grpSpPr>
            <a:xfrm>
              <a:off x="8409681" y="3947258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26" name="Freeform: Shape 27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28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5" name="Rectangle 26"/>
            <p:cNvSpPr/>
            <p:nvPr/>
          </p:nvSpPr>
          <p:spPr>
            <a:xfrm>
              <a:off x="6762038" y="4838315"/>
              <a:ext cx="3819684" cy="131204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/>
                <a:t>         </a:t>
              </a:r>
              <a:r>
                <a:rPr lang="zh-CN" altLang="zh-CN" sz="1200" dirty="0" smtClean="0"/>
                <a:t>面</a:t>
              </a:r>
              <a:r>
                <a:rPr lang="zh-CN" altLang="zh-CN" sz="1200" dirty="0"/>
                <a:t>与点、线</a:t>
              </a:r>
              <a:r>
                <a:rPr lang="zh-CN" altLang="zh-CN" sz="1200" dirty="0" smtClean="0"/>
                <a:t>相比</a:t>
              </a:r>
              <a:r>
                <a:rPr lang="zh-CN" altLang="en-US" sz="1200" dirty="0" smtClean="0"/>
                <a:t>，其</a:t>
              </a:r>
              <a:r>
                <a:rPr lang="zh-CN" altLang="zh-CN" sz="1200" dirty="0" smtClean="0"/>
                <a:t>基本</a:t>
              </a:r>
              <a:r>
                <a:rPr lang="zh-CN" altLang="zh-CN" sz="1200" dirty="0"/>
                <a:t>特征就是所占据的空间面积比较</a:t>
              </a:r>
              <a:r>
                <a:rPr lang="zh-CN" altLang="zh-CN" sz="1200" dirty="0" smtClean="0"/>
                <a:t>大</a:t>
              </a:r>
              <a:r>
                <a:rPr lang="zh-CN" altLang="en-US" sz="1200" dirty="0" smtClean="0"/>
                <a:t>。</a:t>
              </a:r>
              <a:r>
                <a:rPr lang="zh-CN" altLang="zh-CN" sz="1200" dirty="0" smtClean="0"/>
                <a:t>通常</a:t>
              </a:r>
              <a:r>
                <a:rPr lang="zh-CN" altLang="zh-CN" sz="1200" dirty="0"/>
                <a:t>来说</a:t>
              </a:r>
              <a:r>
                <a:rPr lang="zh-CN" altLang="zh-CN" sz="1200" dirty="0" smtClean="0"/>
                <a:t>，点</a:t>
              </a:r>
              <a:r>
                <a:rPr lang="zh-CN" altLang="zh-CN" sz="1200" dirty="0"/>
                <a:t>、线、面的</a:t>
              </a:r>
              <a:r>
                <a:rPr lang="zh-CN" altLang="zh-CN" sz="1200" dirty="0" smtClean="0"/>
                <a:t>确定主要依据</a:t>
              </a:r>
              <a:r>
                <a:rPr lang="zh-CN" altLang="zh-CN" sz="1200" dirty="0"/>
                <a:t>具体形态在整体空间中所发挥的</a:t>
              </a:r>
              <a:r>
                <a:rPr lang="zh-CN" altLang="zh-CN" sz="1200" dirty="0" smtClean="0"/>
                <a:t>作用</a:t>
              </a:r>
              <a:r>
                <a:rPr lang="zh-CN" altLang="en-US" sz="1200" dirty="0" smtClean="0"/>
                <a:t>来进行</a:t>
              </a:r>
              <a:r>
                <a:rPr lang="zh-CN" altLang="en-US" sz="1200" dirty="0"/>
                <a:t>：</a:t>
              </a:r>
              <a:r>
                <a:rPr lang="zh-CN" altLang="zh-CN" sz="1200" dirty="0" smtClean="0"/>
                <a:t>点</a:t>
              </a:r>
              <a:r>
                <a:rPr lang="zh-CN" altLang="zh-CN" sz="1200" dirty="0"/>
                <a:t>，以点的位置为主；线，以线的长度和方向性为主；面</a:t>
              </a:r>
              <a:r>
                <a:rPr lang="zh-CN" altLang="zh-CN" sz="1200" dirty="0" smtClean="0"/>
                <a:t>，以</a:t>
              </a:r>
              <a:r>
                <a:rPr lang="zh-CN" altLang="zh-CN" sz="1200" dirty="0"/>
                <a:t>其面积比较大的特征为主</a:t>
              </a:r>
              <a:r>
                <a:rPr lang="zh-CN" altLang="zh-CN" sz="1200" dirty="0" smtClean="0"/>
                <a:t>。</a:t>
              </a:r>
              <a:r>
                <a:rPr lang="zh-CN" altLang="en-US" sz="1200" dirty="0" smtClean="0"/>
                <a:t>（见右图）</a:t>
              </a:r>
              <a:endParaRPr lang="zh-CN" altLang="en-US" sz="1200" dirty="0"/>
            </a:p>
          </p:txBody>
        </p:sp>
      </p:grpSp>
      <p:sp>
        <p:nvSpPr>
          <p:cNvPr id="4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一、面的基本概念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99992" y="593829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sz="1200" dirty="0"/>
          </a:p>
        </p:txBody>
      </p:sp>
      <p:pic>
        <p:nvPicPr>
          <p:cNvPr id="46" name="图片 4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662236" y="555120"/>
            <a:ext cx="1786890" cy="1800225"/>
          </a:xfrm>
          <a:prstGeom prst="rect">
            <a:avLst/>
          </a:prstGeom>
        </p:spPr>
      </p:pic>
      <p:pic>
        <p:nvPicPr>
          <p:cNvPr id="47" name="图片 46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660232" y="2708902"/>
            <a:ext cx="1809750" cy="180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4"/>
          <p:cNvGrpSpPr/>
          <p:nvPr/>
        </p:nvGrpSpPr>
        <p:grpSpPr>
          <a:xfrm>
            <a:off x="2080036" y="756499"/>
            <a:ext cx="2865062" cy="3543443"/>
            <a:chOff x="1639902" y="1329148"/>
            <a:chExt cx="3820083" cy="4657702"/>
          </a:xfrm>
        </p:grpSpPr>
        <p:sp>
          <p:nvSpPr>
            <p:cNvPr id="36" name="Rectangle: Rounded Corners 4"/>
            <p:cNvSpPr/>
            <p:nvPr/>
          </p:nvSpPr>
          <p:spPr>
            <a:xfrm rot="2700000">
              <a:off x="3171896" y="1329148"/>
              <a:ext cx="755703" cy="75570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Rectangle 6"/>
            <p:cNvSpPr/>
            <p:nvPr/>
          </p:nvSpPr>
          <p:spPr>
            <a:xfrm>
              <a:off x="1639910" y="1706999"/>
              <a:ext cx="3819677" cy="4279851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8" name="Group 7"/>
            <p:cNvGrpSpPr/>
            <p:nvPr/>
          </p:nvGrpSpPr>
          <p:grpSpPr>
            <a:xfrm>
              <a:off x="3317574" y="1442284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42" name="Freeform: Shape 10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11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12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9" name="Group 1"/>
            <p:cNvGrpSpPr/>
            <p:nvPr/>
          </p:nvGrpSpPr>
          <p:grpSpPr>
            <a:xfrm>
              <a:off x="1639902" y="2295470"/>
              <a:ext cx="3820083" cy="1705651"/>
              <a:chOff x="1832175" y="2295471"/>
              <a:chExt cx="3435497" cy="1074032"/>
            </a:xfrm>
          </p:grpSpPr>
          <p:sp>
            <p:nvSpPr>
              <p:cNvPr id="40" name="TextBox 8"/>
              <p:cNvSpPr txBox="1"/>
              <p:nvPr/>
            </p:nvSpPr>
            <p:spPr>
              <a:xfrm>
                <a:off x="1832534" y="2295471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accent1"/>
                    </a:solidFill>
                  </a:rPr>
                  <a:t>2.</a:t>
                </a:r>
                <a:r>
                  <a:rPr lang="zh-CN" altLang="en-US" b="1" dirty="0" smtClean="0">
                    <a:solidFill>
                      <a:schemeClr val="accent1"/>
                    </a:solidFill>
                  </a:rPr>
                  <a:t>面的虚实关系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1" name="Rectangle 9"/>
              <p:cNvSpPr/>
              <p:nvPr/>
            </p:nvSpPr>
            <p:spPr>
              <a:xfrm>
                <a:off x="1832175" y="2622743"/>
                <a:ext cx="3435138" cy="74676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/>
                  <a:t> </a:t>
                </a:r>
                <a:r>
                  <a:rPr lang="en-US" altLang="zh-CN" sz="1200" dirty="0" smtClean="0"/>
                  <a:t>        </a:t>
                </a:r>
                <a:endParaRPr lang="zh-CN" altLang="zh-CN" sz="1200" dirty="0"/>
              </a:p>
            </p:txBody>
          </p:sp>
        </p:grpSp>
      </p:grpSp>
      <p:sp>
        <p:nvSpPr>
          <p:cNvPr id="4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一、面的基本概念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4265" y="1826309"/>
            <a:ext cx="2736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/>
              <a:t>（</a:t>
            </a:r>
            <a:r>
              <a:rPr lang="en-US" altLang="zh-CN" sz="1200" dirty="0"/>
              <a:t>1</a:t>
            </a:r>
            <a:r>
              <a:rPr lang="zh-CN" altLang="zh-CN" sz="1200" dirty="0"/>
              <a:t>）虚</a:t>
            </a:r>
            <a:r>
              <a:rPr lang="zh-CN" altLang="zh-CN" sz="1200" dirty="0" smtClean="0"/>
              <a:t>面</a:t>
            </a:r>
            <a:endParaRPr lang="en-US" altLang="zh-CN" sz="1200" dirty="0" smtClean="0"/>
          </a:p>
          <a:p>
            <a:r>
              <a:rPr lang="en-US" altLang="zh-CN" sz="1200" dirty="0"/>
              <a:t> </a:t>
            </a:r>
            <a:r>
              <a:rPr lang="en-US" altLang="zh-CN" sz="1200" dirty="0" smtClean="0"/>
              <a:t>        </a:t>
            </a:r>
            <a:r>
              <a:rPr lang="zh-CN" altLang="zh-CN" sz="1200" dirty="0" smtClean="0"/>
              <a:t>虚</a:t>
            </a:r>
            <a:r>
              <a:rPr lang="zh-CN" altLang="zh-CN" sz="1200" dirty="0"/>
              <a:t>面的特征是具有长度、宽度，却没有肌理、色彩等现实</a:t>
            </a:r>
            <a:r>
              <a:rPr lang="zh-CN" altLang="zh-CN" sz="1200" dirty="0" smtClean="0"/>
              <a:t>形态特征</a:t>
            </a:r>
            <a:r>
              <a:rPr lang="zh-CN" altLang="en-US" sz="1200" dirty="0" smtClean="0"/>
              <a:t>。</a:t>
            </a:r>
            <a:r>
              <a:rPr lang="zh-CN" altLang="zh-CN" sz="1200" dirty="0" smtClean="0"/>
              <a:t>虚</a:t>
            </a:r>
            <a:r>
              <a:rPr lang="zh-CN" altLang="zh-CN" sz="1200" dirty="0"/>
              <a:t>面的主要功能是为人们</a:t>
            </a:r>
            <a:r>
              <a:rPr lang="zh-CN" altLang="zh-CN" sz="1200" dirty="0" smtClean="0"/>
              <a:t>抽象</a:t>
            </a:r>
            <a:r>
              <a:rPr lang="zh-CN" altLang="en-US" sz="1200" dirty="0" smtClean="0"/>
              <a:t>地</a:t>
            </a:r>
            <a:r>
              <a:rPr lang="zh-CN" altLang="zh-CN" sz="1200" dirty="0" smtClean="0"/>
              <a:t>分析</a:t>
            </a:r>
            <a:r>
              <a:rPr lang="zh-CN" altLang="en-US" sz="1200" dirty="0" smtClean="0"/>
              <a:t>、</a:t>
            </a:r>
            <a:r>
              <a:rPr lang="zh-CN" altLang="zh-CN" sz="1200" dirty="0" smtClean="0"/>
              <a:t>描述</a:t>
            </a:r>
            <a:r>
              <a:rPr lang="zh-CN" altLang="zh-CN" sz="1200" dirty="0"/>
              <a:t>空间</a:t>
            </a:r>
            <a:r>
              <a:rPr lang="zh-CN" altLang="zh-CN" sz="1200" dirty="0" smtClean="0"/>
              <a:t>范围</a:t>
            </a:r>
            <a:r>
              <a:rPr lang="zh-CN" altLang="en-US" sz="1200" dirty="0" smtClean="0"/>
              <a:t>（</a:t>
            </a:r>
            <a:r>
              <a:rPr lang="zh-CN" altLang="zh-CN" sz="1200" dirty="0" smtClean="0"/>
              <a:t>如水平面</a:t>
            </a:r>
            <a:r>
              <a:rPr lang="zh-CN" altLang="zh-CN" sz="1200" dirty="0"/>
              <a:t>、一亩地、边长为</a:t>
            </a:r>
            <a:r>
              <a:rPr lang="en-US" altLang="zh-CN" sz="1200" dirty="0"/>
              <a:t>6</a:t>
            </a:r>
            <a:r>
              <a:rPr lang="zh-CN" altLang="zh-CN" sz="1200" dirty="0"/>
              <a:t>厘米的正方形</a:t>
            </a:r>
            <a:r>
              <a:rPr lang="zh-CN" altLang="zh-CN" sz="1200" dirty="0" smtClean="0"/>
              <a:t>等</a:t>
            </a:r>
            <a:r>
              <a:rPr lang="zh-CN" altLang="en-US" sz="1200" dirty="0" smtClean="0"/>
              <a:t>）</a:t>
            </a:r>
            <a:r>
              <a:rPr lang="zh-CN" altLang="zh-CN" sz="1200" dirty="0" smtClean="0"/>
              <a:t>提供</a:t>
            </a:r>
            <a:r>
              <a:rPr lang="zh-CN" altLang="zh-CN" sz="1200" dirty="0"/>
              <a:t>便利</a:t>
            </a:r>
            <a:r>
              <a:rPr lang="zh-CN" altLang="zh-CN" sz="1200" dirty="0" smtClean="0"/>
              <a:t>。。</a:t>
            </a:r>
            <a:endParaRPr lang="zh-CN" altLang="zh-CN" sz="1200" dirty="0"/>
          </a:p>
          <a:p>
            <a:endParaRPr lang="en-US" altLang="zh-CN" sz="1200" dirty="0" smtClean="0"/>
          </a:p>
          <a:p>
            <a:r>
              <a:rPr lang="zh-CN" altLang="zh-CN" sz="1200" dirty="0" smtClean="0"/>
              <a:t>（</a:t>
            </a:r>
            <a:r>
              <a:rPr lang="en-US" altLang="zh-CN" sz="1200" dirty="0"/>
              <a:t>2</a:t>
            </a:r>
            <a:r>
              <a:rPr lang="zh-CN" altLang="zh-CN" sz="1200" dirty="0"/>
              <a:t>）实</a:t>
            </a:r>
            <a:r>
              <a:rPr lang="zh-CN" altLang="zh-CN" sz="1200" dirty="0" smtClean="0"/>
              <a:t>面</a:t>
            </a:r>
            <a:endParaRPr lang="en-US" altLang="zh-CN" sz="1200" dirty="0" smtClean="0"/>
          </a:p>
          <a:p>
            <a:r>
              <a:rPr lang="en-US" altLang="zh-CN" sz="1200" dirty="0"/>
              <a:t> </a:t>
            </a:r>
            <a:r>
              <a:rPr lang="en-US" altLang="zh-CN" sz="1200" dirty="0" smtClean="0"/>
              <a:t>        </a:t>
            </a:r>
            <a:r>
              <a:rPr lang="zh-CN" altLang="zh-CN" sz="1200" dirty="0" smtClean="0"/>
              <a:t>实面是</a:t>
            </a:r>
            <a:r>
              <a:rPr lang="zh-CN" altLang="zh-CN" sz="1200" dirty="0"/>
              <a:t>以现实形态呈现的面。在限定的二维空间中，面积比较大，并且具有形状、肌理、色彩等各种实实在在的可视性特征的显示形态都属于实面的范畴。</a:t>
            </a:r>
            <a:endParaRPr lang="zh-CN" altLang="zh-CN" sz="1200" dirty="0"/>
          </a:p>
          <a:p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300568"/>
            <a:ext cx="2088232" cy="3679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4"/>
          <p:cNvGrpSpPr/>
          <p:nvPr/>
        </p:nvGrpSpPr>
        <p:grpSpPr>
          <a:xfrm>
            <a:off x="516199" y="2477711"/>
            <a:ext cx="2865056" cy="2026549"/>
            <a:chOff x="1639910" y="1329148"/>
            <a:chExt cx="3820075" cy="2752850"/>
          </a:xfrm>
        </p:grpSpPr>
        <p:sp>
          <p:nvSpPr>
            <p:cNvPr id="36" name="Rectangle: Rounded Corners 4"/>
            <p:cNvSpPr/>
            <p:nvPr/>
          </p:nvSpPr>
          <p:spPr>
            <a:xfrm rot="2700000">
              <a:off x="3171896" y="1329148"/>
              <a:ext cx="755703" cy="75570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Rectangle 6"/>
            <p:cNvSpPr/>
            <p:nvPr/>
          </p:nvSpPr>
          <p:spPr>
            <a:xfrm>
              <a:off x="1639910" y="1706999"/>
              <a:ext cx="3819678" cy="2374999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8" name="Group 7"/>
            <p:cNvGrpSpPr/>
            <p:nvPr/>
          </p:nvGrpSpPr>
          <p:grpSpPr>
            <a:xfrm>
              <a:off x="3317574" y="1442284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42" name="Freeform: Shape 10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11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12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0" name="TextBox 8"/>
            <p:cNvSpPr txBox="1"/>
            <p:nvPr/>
          </p:nvSpPr>
          <p:spPr>
            <a:xfrm>
              <a:off x="1640301" y="2295468"/>
              <a:ext cx="3819684" cy="43989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/>
                  </a:solidFill>
                </a:rPr>
                <a:t>（</a:t>
              </a:r>
              <a:r>
                <a:rPr lang="en-US" altLang="zh-CN" sz="1600" b="1" dirty="0" smtClean="0">
                  <a:solidFill>
                    <a:schemeClr val="accent1"/>
                  </a:solidFill>
                </a:rPr>
                <a:t>1</a:t>
              </a:r>
              <a:r>
                <a:rPr lang="zh-CN" altLang="en-US" sz="1600" b="1" dirty="0" smtClean="0">
                  <a:solidFill>
                    <a:schemeClr val="accent1"/>
                  </a:solidFill>
                </a:rPr>
                <a:t>）直线形的面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" name="Group 47"/>
          <p:cNvGrpSpPr/>
          <p:nvPr/>
        </p:nvGrpSpPr>
        <p:grpSpPr>
          <a:xfrm>
            <a:off x="3384102" y="2448295"/>
            <a:ext cx="2864763" cy="2283694"/>
            <a:chOff x="1639903" y="3772608"/>
            <a:chExt cx="3819684" cy="3044924"/>
          </a:xfrm>
        </p:grpSpPr>
        <p:sp>
          <p:nvSpPr>
            <p:cNvPr id="28" name="Rectangle 14"/>
            <p:cNvSpPr/>
            <p:nvPr/>
          </p:nvSpPr>
          <p:spPr>
            <a:xfrm>
              <a:off x="2111259" y="4150457"/>
              <a:ext cx="2824252" cy="2667075"/>
            </a:xfrm>
            <a:prstGeom prst="rect">
              <a:avLst/>
            </a:prstGeom>
            <a:noFill/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Rectangle: Rounded Corners 15"/>
            <p:cNvSpPr/>
            <p:nvPr/>
          </p:nvSpPr>
          <p:spPr>
            <a:xfrm rot="2700000">
              <a:off x="3171895" y="3772608"/>
              <a:ext cx="755703" cy="75570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0" name="Group 16"/>
            <p:cNvGrpSpPr/>
            <p:nvPr/>
          </p:nvGrpSpPr>
          <p:grpSpPr>
            <a:xfrm>
              <a:off x="3390202" y="3917889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34" name="Freeform: Shape 19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20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1" name="Group 42"/>
            <p:cNvGrpSpPr/>
            <p:nvPr/>
          </p:nvGrpSpPr>
          <p:grpSpPr>
            <a:xfrm>
              <a:off x="1639903" y="4744350"/>
              <a:ext cx="3819684" cy="1977173"/>
              <a:chOff x="1832176" y="4744344"/>
              <a:chExt cx="3435138" cy="1229324"/>
            </a:xfrm>
          </p:grpSpPr>
          <p:sp>
            <p:nvSpPr>
              <p:cNvPr id="32" name="TextBox 17"/>
              <p:cNvSpPr txBox="1"/>
              <p:nvPr/>
            </p:nvSpPr>
            <p:spPr>
              <a:xfrm>
                <a:off x="1832176" y="4744344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（</a:t>
                </a:r>
                <a:r>
                  <a:rPr lang="en-US" altLang="zh-CN" sz="1600" b="1" dirty="0">
                    <a:solidFill>
                      <a:schemeClr val="accent1"/>
                    </a:solidFill>
                  </a:rPr>
                  <a:t>3</a:t>
                </a:r>
                <a:r>
                  <a:rPr lang="zh-CN" altLang="en-US" sz="1600" b="1" dirty="0">
                    <a:solidFill>
                      <a:schemeClr val="accent1"/>
                    </a:solidFill>
                  </a:rPr>
                  <a:t>）</a:t>
                </a:r>
                <a:r>
                  <a:rPr lang="zh-CN" altLang="en-US" sz="1600" b="1" dirty="0" smtClean="0">
                    <a:solidFill>
                      <a:schemeClr val="accent1"/>
                    </a:solidFill>
                  </a:rPr>
                  <a:t>曲线形</a:t>
                </a:r>
                <a:r>
                  <a:rPr lang="zh-CN" altLang="en-US" sz="1600" b="1" dirty="0">
                    <a:solidFill>
                      <a:schemeClr val="accent1"/>
                    </a:solidFill>
                  </a:rPr>
                  <a:t>的面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Rectangle 18"/>
              <p:cNvSpPr/>
              <p:nvPr/>
            </p:nvSpPr>
            <p:spPr>
              <a:xfrm>
                <a:off x="2256078" y="5021342"/>
                <a:ext cx="2539921" cy="95232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endParaRPr lang="zh-CN" altLang="en-US" sz="120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6" name="Group 46"/>
          <p:cNvGrpSpPr/>
          <p:nvPr/>
        </p:nvGrpSpPr>
        <p:grpSpPr>
          <a:xfrm>
            <a:off x="6084168" y="2067475"/>
            <a:ext cx="2864763" cy="2520498"/>
            <a:chOff x="6732406" y="3772607"/>
            <a:chExt cx="3819684" cy="3360664"/>
          </a:xfrm>
        </p:grpSpPr>
        <p:sp>
          <p:nvSpPr>
            <p:cNvPr id="20" name="Rectangle 22"/>
            <p:cNvSpPr/>
            <p:nvPr/>
          </p:nvSpPr>
          <p:spPr>
            <a:xfrm>
              <a:off x="6732413" y="4150459"/>
              <a:ext cx="3819677" cy="2982812"/>
            </a:xfrm>
            <a:prstGeom prst="rect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Rectangle: Rounded Corners 23"/>
            <p:cNvSpPr/>
            <p:nvPr/>
          </p:nvSpPr>
          <p:spPr>
            <a:xfrm rot="2700000">
              <a:off x="8264399" y="3772607"/>
              <a:ext cx="755703" cy="75570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2" name="Group 24"/>
            <p:cNvGrpSpPr/>
            <p:nvPr/>
          </p:nvGrpSpPr>
          <p:grpSpPr>
            <a:xfrm>
              <a:off x="8409681" y="3947258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26" name="Freeform: Shape 27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28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4" name="TextBox 25"/>
            <p:cNvSpPr txBox="1"/>
            <p:nvPr/>
          </p:nvSpPr>
          <p:spPr>
            <a:xfrm>
              <a:off x="6732406" y="4744340"/>
              <a:ext cx="3819684" cy="44550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4"/>
                  </a:solidFill>
                </a:rPr>
                <a:t>（</a:t>
              </a:r>
              <a:r>
                <a:rPr lang="en-US" altLang="zh-CN" sz="1600" b="1" dirty="0" smtClean="0">
                  <a:solidFill>
                    <a:schemeClr val="accent4"/>
                  </a:solidFill>
                </a:rPr>
                <a:t>4</a:t>
              </a:r>
              <a:r>
                <a:rPr lang="zh-CN" altLang="en-US" sz="1600" b="1" dirty="0" smtClean="0">
                  <a:solidFill>
                    <a:schemeClr val="accent4"/>
                  </a:solidFill>
                </a:rPr>
                <a:t>）三角形的面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4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二、面的构成形式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586184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面的形态是多种多样的，不同形态的面具有不同的视觉特征和作用。越简单、规则的图形，越容易被人识别、记住和理解。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88" y="1240962"/>
            <a:ext cx="190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1.</a:t>
            </a:r>
            <a:r>
              <a:rPr lang="zh-CN" altLang="en-US" b="1" dirty="0">
                <a:solidFill>
                  <a:schemeClr val="accent1"/>
                </a:solidFill>
              </a:rPr>
              <a:t>几何形的面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686538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/>
              <a:t>几何形的</a:t>
            </a:r>
            <a:r>
              <a:rPr lang="zh-CN" altLang="zh-CN" sz="1200" dirty="0" smtClean="0"/>
              <a:t>面</a:t>
            </a:r>
            <a:r>
              <a:rPr lang="zh-CN" altLang="en-US" sz="1200" dirty="0"/>
              <a:t>呈</a:t>
            </a:r>
            <a:r>
              <a:rPr lang="zh-CN" altLang="zh-CN" sz="1200" dirty="0" smtClean="0"/>
              <a:t>现出</a:t>
            </a:r>
            <a:r>
              <a:rPr lang="zh-CN" altLang="zh-CN" sz="1200" dirty="0"/>
              <a:t>规则、平稳、较为理性的视觉效果。几何形的面又分为直线</a:t>
            </a:r>
            <a:r>
              <a:rPr lang="zh-CN" altLang="zh-CN" sz="1200" dirty="0" smtClean="0"/>
              <a:t>形</a:t>
            </a:r>
            <a:r>
              <a:rPr lang="zh-CN" altLang="en-US" sz="1200" dirty="0" smtClean="0"/>
              <a:t>的面</a:t>
            </a:r>
            <a:r>
              <a:rPr lang="zh-CN" altLang="zh-CN" sz="1200" dirty="0" smtClean="0"/>
              <a:t>、圆形</a:t>
            </a:r>
            <a:r>
              <a:rPr lang="zh-CN" altLang="en-US" sz="1200" dirty="0" smtClean="0"/>
              <a:t>的面</a:t>
            </a:r>
            <a:r>
              <a:rPr lang="zh-CN" altLang="zh-CN" sz="1200" dirty="0" smtClean="0"/>
              <a:t>、</a:t>
            </a:r>
            <a:r>
              <a:rPr lang="zh-CN" altLang="zh-CN" sz="1200" dirty="0"/>
              <a:t>曲线</a:t>
            </a:r>
            <a:r>
              <a:rPr lang="zh-CN" altLang="zh-CN" sz="1200" dirty="0" smtClean="0"/>
              <a:t>形</a:t>
            </a:r>
            <a:r>
              <a:rPr lang="zh-CN" altLang="en-US" sz="1200" dirty="0" smtClean="0"/>
              <a:t>的面</a:t>
            </a:r>
            <a:r>
              <a:rPr lang="zh-CN" altLang="en-US" sz="1200" dirty="0"/>
              <a:t>和</a:t>
            </a:r>
            <a:r>
              <a:rPr lang="zh-CN" altLang="zh-CN" sz="1200" dirty="0" smtClean="0"/>
              <a:t>三角形</a:t>
            </a:r>
            <a:r>
              <a:rPr lang="zh-CN" altLang="en-US" sz="1200" dirty="0" smtClean="0"/>
              <a:t>的面</a:t>
            </a:r>
            <a:r>
              <a:rPr lang="zh-CN" altLang="zh-CN" sz="1200" dirty="0" smtClean="0"/>
              <a:t>。</a:t>
            </a:r>
            <a:endParaRPr lang="zh-CN" altLang="zh-CN" sz="1200" dirty="0"/>
          </a:p>
          <a:p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80421" y="3437965"/>
            <a:ext cx="27363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         </a:t>
            </a:r>
            <a:r>
              <a:rPr lang="zh-CN" altLang="zh-CN" sz="1200" dirty="0" smtClean="0"/>
              <a:t>直线形态的</a:t>
            </a:r>
            <a:r>
              <a:rPr lang="zh-CN" altLang="en-US" sz="1200" dirty="0" smtClean="0"/>
              <a:t>面</a:t>
            </a:r>
            <a:r>
              <a:rPr lang="zh-CN" altLang="zh-CN" sz="1200" dirty="0" smtClean="0"/>
              <a:t>边缘</a:t>
            </a:r>
            <a:r>
              <a:rPr lang="zh-CN" altLang="zh-CN" sz="1200" dirty="0"/>
              <a:t>由直线</a:t>
            </a:r>
            <a:r>
              <a:rPr lang="zh-CN" altLang="zh-CN" sz="1200" dirty="0" smtClean="0"/>
              <a:t>限定</a:t>
            </a:r>
            <a:r>
              <a:rPr lang="zh-CN" altLang="en-US" sz="1200" dirty="0" smtClean="0"/>
              <a:t>，</a:t>
            </a:r>
            <a:r>
              <a:rPr lang="zh-CN" altLang="zh-CN" sz="1200" dirty="0" smtClean="0"/>
              <a:t>拘束</a:t>
            </a:r>
            <a:r>
              <a:rPr lang="zh-CN" altLang="zh-CN" sz="1200" dirty="0"/>
              <a:t>、缺乏自由变化是其弱点，</a:t>
            </a:r>
            <a:r>
              <a:rPr lang="zh-CN" altLang="zh-CN" sz="1200" dirty="0" smtClean="0"/>
              <a:t>但</a:t>
            </a:r>
            <a:r>
              <a:rPr lang="zh-CN" altLang="en-US" sz="1200" dirty="0" smtClean="0"/>
              <a:t>当它倾斜或改变大小时会具有一定的动势，其弱点就成了其他形态所不具备的设计优点。</a:t>
            </a:r>
            <a:endParaRPr lang="zh-CN" altLang="zh-CN" sz="1200" dirty="0"/>
          </a:p>
        </p:txBody>
      </p:sp>
      <p:grpSp>
        <p:nvGrpSpPr>
          <p:cNvPr id="48" name="Group 46"/>
          <p:cNvGrpSpPr/>
          <p:nvPr/>
        </p:nvGrpSpPr>
        <p:grpSpPr>
          <a:xfrm>
            <a:off x="4363298" y="245518"/>
            <a:ext cx="2864763" cy="1725504"/>
            <a:chOff x="6732406" y="3772607"/>
            <a:chExt cx="3819684" cy="2300672"/>
          </a:xfrm>
        </p:grpSpPr>
        <p:sp>
          <p:nvSpPr>
            <p:cNvPr id="49" name="Rectangle 22"/>
            <p:cNvSpPr/>
            <p:nvPr/>
          </p:nvSpPr>
          <p:spPr>
            <a:xfrm>
              <a:off x="6732413" y="4150459"/>
              <a:ext cx="3819677" cy="1922820"/>
            </a:xfrm>
            <a:prstGeom prst="rect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0" name="Rectangle: Rounded Corners 23"/>
            <p:cNvSpPr/>
            <p:nvPr/>
          </p:nvSpPr>
          <p:spPr>
            <a:xfrm rot="2700000">
              <a:off x="8264399" y="3772607"/>
              <a:ext cx="755703" cy="75570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1" name="Group 24"/>
            <p:cNvGrpSpPr/>
            <p:nvPr/>
          </p:nvGrpSpPr>
          <p:grpSpPr>
            <a:xfrm>
              <a:off x="8409681" y="3947258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55" name="Freeform: Shape 27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28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3" name="TextBox 25"/>
            <p:cNvSpPr txBox="1"/>
            <p:nvPr/>
          </p:nvSpPr>
          <p:spPr>
            <a:xfrm>
              <a:off x="6732406" y="4744340"/>
              <a:ext cx="3819684" cy="44550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4"/>
                  </a:solidFill>
                </a:rPr>
                <a:t>（</a:t>
              </a:r>
              <a:r>
                <a:rPr lang="en-US" altLang="zh-CN" sz="1600" b="1" dirty="0" smtClean="0">
                  <a:solidFill>
                    <a:schemeClr val="accent4"/>
                  </a:solidFill>
                </a:rPr>
                <a:t>2</a:t>
              </a:r>
              <a:r>
                <a:rPr lang="zh-CN" altLang="en-US" sz="1600" b="1" dirty="0" smtClean="0">
                  <a:solidFill>
                    <a:schemeClr val="accent4"/>
                  </a:solidFill>
                </a:rPr>
                <a:t>）圆形的面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4394194" y="1252744"/>
            <a:ext cx="28384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         </a:t>
            </a:r>
            <a:r>
              <a:rPr lang="zh-CN" altLang="zh-CN" sz="1200" dirty="0" smtClean="0"/>
              <a:t>圆</a:t>
            </a:r>
            <a:r>
              <a:rPr lang="zh-CN" altLang="zh-CN" sz="1200" dirty="0"/>
              <a:t>是最经典的中心对称图形，也是最平衡的曲线形，圆具有向心集中和流动等视觉特征，是</a:t>
            </a:r>
            <a:r>
              <a:rPr lang="zh-CN" altLang="zh-CN" sz="1200" dirty="0" smtClean="0"/>
              <a:t>完整</a:t>
            </a:r>
            <a:r>
              <a:rPr lang="zh-CN" altLang="en-US" sz="1200" dirty="0" smtClean="0"/>
              <a:t>、</a:t>
            </a:r>
            <a:r>
              <a:rPr lang="zh-CN" altLang="zh-CN" sz="1200" dirty="0" smtClean="0"/>
              <a:t>圆满</a:t>
            </a:r>
            <a:r>
              <a:rPr lang="zh-CN" altLang="zh-CN" sz="1200" dirty="0"/>
              <a:t>的象征。</a:t>
            </a:r>
            <a:endParaRPr lang="zh-CN" altLang="en-US" sz="1200" dirty="0"/>
          </a:p>
        </p:txBody>
      </p:sp>
      <p:sp>
        <p:nvSpPr>
          <p:cNvPr id="58" name="矩形 57"/>
          <p:cNvSpPr/>
          <p:nvPr/>
        </p:nvSpPr>
        <p:spPr>
          <a:xfrm>
            <a:off x="3763333" y="3446472"/>
            <a:ext cx="21181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        </a:t>
            </a:r>
            <a:r>
              <a:rPr lang="zh-CN" altLang="zh-CN" sz="1200" dirty="0" smtClean="0"/>
              <a:t>自由</a:t>
            </a:r>
            <a:r>
              <a:rPr lang="zh-CN" altLang="zh-CN" sz="1200" dirty="0"/>
              <a:t>、运动、抒情、柔美</a:t>
            </a:r>
            <a:r>
              <a:rPr lang="zh-CN" altLang="zh-CN" sz="1200" dirty="0" smtClean="0"/>
              <a:t>是</a:t>
            </a:r>
            <a:r>
              <a:rPr lang="zh-CN" altLang="en-US" sz="1200" dirty="0" smtClean="0"/>
              <a:t>曲线形的面的</a:t>
            </a:r>
            <a:r>
              <a:rPr lang="zh-CN" altLang="zh-CN" sz="1200" dirty="0" smtClean="0"/>
              <a:t>特点</a:t>
            </a:r>
            <a:r>
              <a:rPr lang="zh-CN" altLang="en-US" sz="1200" dirty="0"/>
              <a:t>，</a:t>
            </a:r>
            <a:r>
              <a:rPr lang="zh-CN" altLang="zh-CN" sz="1200" dirty="0" smtClean="0"/>
              <a:t>但</a:t>
            </a:r>
            <a:r>
              <a:rPr lang="zh-CN" altLang="en-US" sz="1200" dirty="0" smtClean="0"/>
              <a:t>其</a:t>
            </a:r>
            <a:r>
              <a:rPr lang="zh-CN" altLang="zh-CN" sz="1200" dirty="0" smtClean="0"/>
              <a:t>约束力</a:t>
            </a:r>
            <a:r>
              <a:rPr lang="zh-CN" altLang="zh-CN" sz="1200" dirty="0"/>
              <a:t>不强，易产生无序、繁杂之感。</a:t>
            </a:r>
            <a:endParaRPr lang="zh-CN" altLang="en-US" sz="1200" dirty="0"/>
          </a:p>
        </p:txBody>
      </p:sp>
      <p:sp>
        <p:nvSpPr>
          <p:cNvPr id="59" name="矩形 58"/>
          <p:cNvSpPr/>
          <p:nvPr/>
        </p:nvSpPr>
        <p:spPr>
          <a:xfrm>
            <a:off x="6084168" y="3114799"/>
            <a:ext cx="2850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         </a:t>
            </a:r>
            <a:r>
              <a:rPr lang="zh-CN" altLang="en-US" sz="1200" dirty="0" smtClean="0"/>
              <a:t>三角形的面</a:t>
            </a:r>
            <a:r>
              <a:rPr lang="zh-CN" altLang="zh-CN" sz="1200" dirty="0" smtClean="0"/>
              <a:t>平放</a:t>
            </a:r>
            <a:r>
              <a:rPr lang="zh-CN" altLang="zh-CN" sz="1200" dirty="0"/>
              <a:t>的时候具有稳定感，倒置的时候会产生极不安定的紧张感。</a:t>
            </a:r>
            <a:r>
              <a:rPr lang="zh-CN" altLang="zh-CN" sz="1200" dirty="0" smtClean="0"/>
              <a:t>三角形</a:t>
            </a:r>
            <a:r>
              <a:rPr lang="zh-CN" altLang="en-US" sz="1200" dirty="0" smtClean="0"/>
              <a:t>的面</a:t>
            </a:r>
            <a:r>
              <a:rPr lang="zh-CN" altLang="zh-CN" sz="1200" dirty="0" smtClean="0"/>
              <a:t>以</a:t>
            </a:r>
            <a:r>
              <a:rPr lang="zh-CN" altLang="zh-CN" sz="1200" dirty="0"/>
              <a:t>点的形态</a:t>
            </a:r>
            <a:r>
              <a:rPr lang="zh-CN" altLang="zh-CN" sz="1200" dirty="0" smtClean="0"/>
              <a:t>出现</a:t>
            </a:r>
            <a:r>
              <a:rPr lang="zh-CN" altLang="en-US" sz="1200" dirty="0" smtClean="0"/>
              <a:t>时，</a:t>
            </a:r>
            <a:r>
              <a:rPr lang="zh-CN" altLang="zh-CN" sz="1200" dirty="0" smtClean="0"/>
              <a:t>反而有</a:t>
            </a:r>
            <a:r>
              <a:rPr lang="zh-CN" altLang="en-US" sz="1200" dirty="0" smtClean="0"/>
              <a:t>一</a:t>
            </a:r>
            <a:r>
              <a:rPr lang="zh-CN" altLang="zh-CN" sz="1200" dirty="0" smtClean="0"/>
              <a:t>种</a:t>
            </a:r>
            <a:r>
              <a:rPr lang="zh-CN" altLang="zh-CN" sz="1200" dirty="0"/>
              <a:t>灵动的感觉。</a:t>
            </a:r>
            <a:r>
              <a:rPr lang="zh-CN" altLang="zh-CN" sz="1200" dirty="0" smtClean="0"/>
              <a:t>三角形</a:t>
            </a:r>
            <a:r>
              <a:rPr lang="zh-CN" altLang="en-US" sz="1200" dirty="0" smtClean="0"/>
              <a:t>的面</a:t>
            </a:r>
            <a:r>
              <a:rPr lang="zh-CN" altLang="zh-CN" sz="1200" dirty="0" smtClean="0"/>
              <a:t>还</a:t>
            </a:r>
            <a:r>
              <a:rPr lang="zh-CN" altLang="zh-CN" sz="1200" dirty="0"/>
              <a:t>容易产生出强烈的方向感。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4"/>
          <p:cNvGrpSpPr/>
          <p:nvPr/>
        </p:nvGrpSpPr>
        <p:grpSpPr>
          <a:xfrm>
            <a:off x="519046" y="453531"/>
            <a:ext cx="2865056" cy="1886939"/>
            <a:chOff x="1639910" y="1329148"/>
            <a:chExt cx="3820075" cy="2563205"/>
          </a:xfrm>
        </p:grpSpPr>
        <p:sp>
          <p:nvSpPr>
            <p:cNvPr id="36" name="Rectangle: Rounded Corners 4"/>
            <p:cNvSpPr/>
            <p:nvPr/>
          </p:nvSpPr>
          <p:spPr>
            <a:xfrm rot="2700000">
              <a:off x="3171896" y="1329148"/>
              <a:ext cx="755703" cy="75570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Rectangle 6"/>
            <p:cNvSpPr/>
            <p:nvPr/>
          </p:nvSpPr>
          <p:spPr>
            <a:xfrm>
              <a:off x="1639910" y="1707000"/>
              <a:ext cx="3819678" cy="2185353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8" name="Group 7"/>
            <p:cNvGrpSpPr/>
            <p:nvPr/>
          </p:nvGrpSpPr>
          <p:grpSpPr>
            <a:xfrm>
              <a:off x="3317574" y="1442284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42" name="Freeform: Shape 10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11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12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0" name="TextBox 8"/>
            <p:cNvSpPr txBox="1"/>
            <p:nvPr/>
          </p:nvSpPr>
          <p:spPr>
            <a:xfrm>
              <a:off x="1640301" y="2295468"/>
              <a:ext cx="3819684" cy="43989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accent1"/>
                  </a:solidFill>
                </a:rPr>
                <a:t>2.</a:t>
              </a:r>
              <a:r>
                <a:rPr lang="zh-CN" altLang="en-US" sz="1600" b="1" dirty="0" smtClean="0">
                  <a:solidFill>
                    <a:schemeClr val="accent1"/>
                  </a:solidFill>
                </a:rPr>
                <a:t>自然形的面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" name="Group 47"/>
          <p:cNvGrpSpPr/>
          <p:nvPr/>
        </p:nvGrpSpPr>
        <p:grpSpPr>
          <a:xfrm>
            <a:off x="3707903" y="325938"/>
            <a:ext cx="4176465" cy="2183136"/>
            <a:chOff x="1497738" y="3810677"/>
            <a:chExt cx="4792288" cy="2910847"/>
          </a:xfrm>
        </p:grpSpPr>
        <p:sp>
          <p:nvSpPr>
            <p:cNvPr id="28" name="Rectangle 14"/>
            <p:cNvSpPr/>
            <p:nvPr/>
          </p:nvSpPr>
          <p:spPr>
            <a:xfrm>
              <a:off x="1497738" y="4150458"/>
              <a:ext cx="4792288" cy="2571064"/>
            </a:xfrm>
            <a:prstGeom prst="rect">
              <a:avLst/>
            </a:prstGeom>
            <a:noFill/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Rectangle: Rounded Corners 15"/>
            <p:cNvSpPr/>
            <p:nvPr/>
          </p:nvSpPr>
          <p:spPr>
            <a:xfrm rot="2700000">
              <a:off x="3539401" y="3853498"/>
              <a:ext cx="679559" cy="59391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0" name="Group 16"/>
            <p:cNvGrpSpPr/>
            <p:nvPr/>
          </p:nvGrpSpPr>
          <p:grpSpPr>
            <a:xfrm>
              <a:off x="3719635" y="3937320"/>
              <a:ext cx="319088" cy="465138"/>
              <a:chOff x="3912421" y="3530188"/>
              <a:chExt cx="319088" cy="465138"/>
            </a:xfrm>
            <a:solidFill>
              <a:schemeClr val="bg1"/>
            </a:solidFill>
          </p:grpSpPr>
          <p:sp>
            <p:nvSpPr>
              <p:cNvPr id="34" name="Freeform: Shape 19"/>
              <p:cNvSpPr/>
              <p:nvPr/>
            </p:nvSpPr>
            <p:spPr bwMode="auto">
              <a:xfrm>
                <a:off x="3912421" y="353018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20"/>
              <p:cNvSpPr/>
              <p:nvPr/>
            </p:nvSpPr>
            <p:spPr bwMode="auto">
              <a:xfrm>
                <a:off x="3977509" y="3600831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1" name="Group 42"/>
            <p:cNvGrpSpPr/>
            <p:nvPr/>
          </p:nvGrpSpPr>
          <p:grpSpPr>
            <a:xfrm>
              <a:off x="1969336" y="4634715"/>
              <a:ext cx="3819684" cy="2086809"/>
              <a:chOff x="2128443" y="4676177"/>
              <a:chExt cx="3435138" cy="1297491"/>
            </a:xfrm>
          </p:grpSpPr>
          <p:sp>
            <p:nvSpPr>
              <p:cNvPr id="32" name="TextBox 17"/>
              <p:cNvSpPr txBox="1"/>
              <p:nvPr/>
            </p:nvSpPr>
            <p:spPr>
              <a:xfrm>
                <a:off x="2128443" y="4676177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1600" b="1" dirty="0" smtClean="0">
                    <a:solidFill>
                      <a:schemeClr val="accent1"/>
                    </a:solidFill>
                  </a:rPr>
                  <a:t>3.</a:t>
                </a:r>
                <a:r>
                  <a:rPr lang="zh-CN" altLang="en-US" sz="1600" b="1" dirty="0" smtClean="0">
                    <a:solidFill>
                      <a:schemeClr val="accent1"/>
                    </a:solidFill>
                  </a:rPr>
                  <a:t>有机形的面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Rectangle 18"/>
              <p:cNvSpPr/>
              <p:nvPr/>
            </p:nvSpPr>
            <p:spPr>
              <a:xfrm>
                <a:off x="2256078" y="5021342"/>
                <a:ext cx="2539921" cy="95232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endParaRPr lang="zh-CN" altLang="en-US" sz="120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6" name="Group 46"/>
          <p:cNvGrpSpPr/>
          <p:nvPr/>
        </p:nvGrpSpPr>
        <p:grpSpPr>
          <a:xfrm>
            <a:off x="3941959" y="2722492"/>
            <a:ext cx="3878950" cy="1880241"/>
            <a:chOff x="5327792" y="3787288"/>
            <a:chExt cx="5171933" cy="2506988"/>
          </a:xfrm>
        </p:grpSpPr>
        <p:sp>
          <p:nvSpPr>
            <p:cNvPr id="20" name="Rectangle 22"/>
            <p:cNvSpPr/>
            <p:nvPr/>
          </p:nvSpPr>
          <p:spPr>
            <a:xfrm>
              <a:off x="5327792" y="4085419"/>
              <a:ext cx="5171933" cy="2208857"/>
            </a:xfrm>
            <a:prstGeom prst="rect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Rectangle: Rounded Corners 23"/>
            <p:cNvSpPr/>
            <p:nvPr/>
          </p:nvSpPr>
          <p:spPr>
            <a:xfrm rot="2700000">
              <a:off x="7475793" y="3787288"/>
              <a:ext cx="755703" cy="75570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2" name="Group 24"/>
            <p:cNvGrpSpPr/>
            <p:nvPr/>
          </p:nvGrpSpPr>
          <p:grpSpPr>
            <a:xfrm>
              <a:off x="7624719" y="3947253"/>
              <a:ext cx="465138" cy="435769"/>
              <a:chOff x="4583170" y="3540120"/>
              <a:chExt cx="465138" cy="435769"/>
            </a:xfrm>
            <a:solidFill>
              <a:schemeClr val="bg1"/>
            </a:solidFill>
          </p:grpSpPr>
          <p:sp>
            <p:nvSpPr>
              <p:cNvPr id="26" name="Freeform: Shape 27"/>
              <p:cNvSpPr/>
              <p:nvPr/>
            </p:nvSpPr>
            <p:spPr bwMode="auto">
              <a:xfrm>
                <a:off x="4643790" y="3612524"/>
                <a:ext cx="347662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28"/>
              <p:cNvSpPr/>
              <p:nvPr/>
            </p:nvSpPr>
            <p:spPr bwMode="auto">
              <a:xfrm>
                <a:off x="4583170" y="3540120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4" name="TextBox 25"/>
            <p:cNvSpPr txBox="1"/>
            <p:nvPr/>
          </p:nvSpPr>
          <p:spPr>
            <a:xfrm>
              <a:off x="6003916" y="4714569"/>
              <a:ext cx="3819684" cy="44550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accent4"/>
                  </a:solidFill>
                </a:rPr>
                <a:t>5.</a:t>
              </a:r>
              <a:r>
                <a:rPr lang="zh-CN" altLang="en-US" sz="1600" b="1" dirty="0" smtClean="0">
                  <a:solidFill>
                    <a:schemeClr val="accent4"/>
                  </a:solidFill>
                </a:rPr>
                <a:t>人造形的面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8" name="Group 46"/>
          <p:cNvGrpSpPr/>
          <p:nvPr/>
        </p:nvGrpSpPr>
        <p:grpSpPr>
          <a:xfrm>
            <a:off x="522904" y="2796275"/>
            <a:ext cx="2864763" cy="1725504"/>
            <a:chOff x="6732406" y="3772607"/>
            <a:chExt cx="3819684" cy="2300672"/>
          </a:xfrm>
        </p:grpSpPr>
        <p:sp>
          <p:nvSpPr>
            <p:cNvPr id="49" name="Rectangle 22"/>
            <p:cNvSpPr/>
            <p:nvPr/>
          </p:nvSpPr>
          <p:spPr>
            <a:xfrm>
              <a:off x="6732413" y="4150459"/>
              <a:ext cx="3819677" cy="1922820"/>
            </a:xfrm>
            <a:prstGeom prst="rect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0" name="Rectangle: Rounded Corners 23"/>
            <p:cNvSpPr/>
            <p:nvPr/>
          </p:nvSpPr>
          <p:spPr>
            <a:xfrm rot="2700000">
              <a:off x="8264399" y="3772607"/>
              <a:ext cx="755703" cy="75570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1" name="Group 24"/>
            <p:cNvGrpSpPr/>
            <p:nvPr/>
          </p:nvGrpSpPr>
          <p:grpSpPr>
            <a:xfrm>
              <a:off x="8409681" y="3947258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55" name="Freeform: Shape 27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28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3" name="TextBox 25"/>
            <p:cNvSpPr txBox="1"/>
            <p:nvPr/>
          </p:nvSpPr>
          <p:spPr>
            <a:xfrm>
              <a:off x="6732406" y="4744340"/>
              <a:ext cx="3819684" cy="44550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accent4"/>
                  </a:solidFill>
                </a:rPr>
                <a:t>4.</a:t>
              </a:r>
              <a:r>
                <a:rPr lang="zh-CN" altLang="en-US" sz="1600" b="1" dirty="0" smtClean="0">
                  <a:solidFill>
                    <a:schemeClr val="accent4"/>
                  </a:solidFill>
                </a:rPr>
                <a:t>偶然形的面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63031" y="1544923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/>
              <a:t>         就</a:t>
            </a:r>
            <a:r>
              <a:rPr lang="zh-CN" altLang="zh-CN" sz="1200" dirty="0" smtClean="0"/>
              <a:t>自然</a:t>
            </a:r>
            <a:r>
              <a:rPr lang="zh-CN" altLang="zh-CN" sz="1200" dirty="0"/>
              <a:t>形的</a:t>
            </a:r>
            <a:r>
              <a:rPr lang="zh-CN" altLang="zh-CN" sz="1200" dirty="0" smtClean="0"/>
              <a:t>面</a:t>
            </a:r>
            <a:r>
              <a:rPr lang="zh-CN" altLang="en-US" sz="1200" dirty="0" smtClean="0"/>
              <a:t>而言</a:t>
            </a:r>
            <a:r>
              <a:rPr lang="zh-CN" altLang="zh-CN" sz="1200" dirty="0" smtClean="0"/>
              <a:t>，</a:t>
            </a:r>
            <a:r>
              <a:rPr lang="zh-CN" altLang="zh-CN" sz="1200" dirty="0"/>
              <a:t>不同外形的物体以面的形式出现后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能</a:t>
            </a:r>
            <a:r>
              <a:rPr lang="zh-CN" altLang="zh-CN" sz="1200" dirty="0" smtClean="0"/>
              <a:t>给</a:t>
            </a:r>
            <a:r>
              <a:rPr lang="zh-CN" altLang="zh-CN" sz="1200" dirty="0"/>
              <a:t>人以更为生动、厚实的视觉效果。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11" y="1278099"/>
            <a:ext cx="40324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         </a:t>
            </a:r>
            <a:r>
              <a:rPr lang="zh-CN" altLang="zh-CN" sz="1200" dirty="0" smtClean="0"/>
              <a:t>有机</a:t>
            </a:r>
            <a:r>
              <a:rPr lang="zh-CN" altLang="zh-CN" sz="1200" dirty="0"/>
              <a:t>形的</a:t>
            </a:r>
            <a:r>
              <a:rPr lang="zh-CN" altLang="zh-CN" sz="1200" dirty="0" smtClean="0"/>
              <a:t>面</a:t>
            </a:r>
            <a:r>
              <a:rPr lang="zh-CN" altLang="en-US" sz="1200" dirty="0" smtClean="0"/>
              <a:t>能产生</a:t>
            </a:r>
            <a:r>
              <a:rPr lang="zh-CN" altLang="zh-CN" sz="1200" dirty="0" smtClean="0"/>
              <a:t>柔和</a:t>
            </a:r>
            <a:r>
              <a:rPr lang="zh-CN" altLang="zh-CN" sz="1200" dirty="0"/>
              <a:t>、自然、抽象的形态。</a:t>
            </a:r>
            <a:endParaRPr lang="zh-CN" altLang="zh-CN" sz="1200" dirty="0"/>
          </a:p>
          <a:p>
            <a:r>
              <a:rPr lang="en-US" altLang="zh-CN" sz="1200" dirty="0" smtClean="0"/>
              <a:t>         </a:t>
            </a:r>
            <a:r>
              <a:rPr lang="zh-CN" altLang="zh-CN" sz="1200" dirty="0" smtClean="0"/>
              <a:t>有机</a:t>
            </a:r>
            <a:r>
              <a:rPr lang="zh-CN" altLang="zh-CN" sz="1200" dirty="0"/>
              <a:t>形的面是具体物象的</a:t>
            </a:r>
            <a:r>
              <a:rPr lang="zh-CN" altLang="zh-CN" sz="1200" dirty="0" smtClean="0"/>
              <a:t>简化</a:t>
            </a:r>
            <a:r>
              <a:rPr lang="zh-CN" altLang="en-US" sz="1200" dirty="0" smtClean="0"/>
              <a:t>、</a:t>
            </a:r>
            <a:r>
              <a:rPr lang="zh-CN" altLang="zh-CN" sz="1200" dirty="0" smtClean="0"/>
              <a:t>概括</a:t>
            </a:r>
            <a:r>
              <a:rPr lang="zh-CN" altLang="zh-CN" sz="1200" dirty="0"/>
              <a:t>，因而更具有情感因素，易于激发人们的联想</a:t>
            </a:r>
            <a:r>
              <a:rPr lang="zh-CN" altLang="zh-CN" sz="1200" dirty="0" smtClean="0"/>
              <a:t>。</a:t>
            </a:r>
            <a:r>
              <a:rPr lang="zh-CN" altLang="en-US" sz="1200" dirty="0" smtClean="0"/>
              <a:t>由于</a:t>
            </a:r>
            <a:r>
              <a:rPr lang="zh-CN" altLang="zh-CN" sz="1200" dirty="0" smtClean="0"/>
              <a:t>其</a:t>
            </a:r>
            <a:r>
              <a:rPr lang="zh-CN" altLang="zh-CN" sz="1200" dirty="0"/>
              <a:t>规律性比较弱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因此，</a:t>
            </a:r>
            <a:r>
              <a:rPr lang="zh-CN" altLang="zh-CN" sz="1200" dirty="0" smtClean="0"/>
              <a:t>在</a:t>
            </a:r>
            <a:r>
              <a:rPr lang="zh-CN" altLang="zh-CN" sz="1200" dirty="0"/>
              <a:t>构成设计</a:t>
            </a:r>
            <a:r>
              <a:rPr lang="zh-CN" altLang="zh-CN" sz="1200" dirty="0" smtClean="0"/>
              <a:t>中</a:t>
            </a:r>
            <a:r>
              <a:rPr lang="zh-CN" altLang="en-US" sz="1200" dirty="0" smtClean="0"/>
              <a:t>，</a:t>
            </a:r>
            <a:r>
              <a:rPr lang="zh-CN" altLang="zh-CN" sz="1200" dirty="0" smtClean="0"/>
              <a:t>要</a:t>
            </a:r>
            <a:r>
              <a:rPr lang="zh-CN" altLang="zh-CN" sz="1200" dirty="0"/>
              <a:t>有意识地挖掘</a:t>
            </a:r>
            <a:r>
              <a:rPr lang="zh-CN" altLang="zh-CN" sz="1200" dirty="0" smtClean="0"/>
              <a:t>各种</a:t>
            </a:r>
            <a:r>
              <a:rPr lang="zh-CN" altLang="en-US" sz="1200" dirty="0" smtClean="0"/>
              <a:t>有机</a:t>
            </a:r>
            <a:r>
              <a:rPr lang="zh-CN" altLang="zh-CN" sz="1200" dirty="0" smtClean="0"/>
              <a:t>形</a:t>
            </a:r>
            <a:r>
              <a:rPr lang="zh-CN" altLang="en-US" sz="1200" dirty="0" smtClean="0"/>
              <a:t>的面之间的</a:t>
            </a:r>
            <a:r>
              <a:rPr lang="zh-CN" altLang="zh-CN" sz="1200" dirty="0" smtClean="0"/>
              <a:t>相关因素</a:t>
            </a:r>
            <a:r>
              <a:rPr lang="zh-CN" altLang="zh-CN" sz="1200" dirty="0"/>
              <a:t>，使之秩序化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并</a:t>
            </a:r>
            <a:r>
              <a:rPr lang="zh-CN" altLang="zh-CN" sz="1200" dirty="0" smtClean="0"/>
              <a:t>形成</a:t>
            </a:r>
            <a:r>
              <a:rPr lang="zh-CN" altLang="zh-CN" sz="1200" dirty="0"/>
              <a:t>对比中的和谐。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522910" y="3782881"/>
            <a:ext cx="28044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偶然形的</a:t>
            </a:r>
            <a:r>
              <a:rPr lang="zh-CN" altLang="zh-CN" sz="1200" dirty="0" smtClean="0"/>
              <a:t>面</a:t>
            </a:r>
            <a:r>
              <a:rPr lang="zh-CN" altLang="en-US" sz="1200" dirty="0" smtClean="0"/>
              <a:t>指的是</a:t>
            </a:r>
            <a:r>
              <a:rPr lang="zh-CN" altLang="zh-CN" sz="1200" dirty="0" smtClean="0"/>
              <a:t>自然</a:t>
            </a:r>
            <a:r>
              <a:rPr lang="zh-CN" altLang="zh-CN" sz="1200" dirty="0"/>
              <a:t>或者人为偶然形成的形态，</a:t>
            </a:r>
            <a:r>
              <a:rPr lang="zh-CN" altLang="zh-CN" sz="1200" dirty="0" smtClean="0"/>
              <a:t>它</a:t>
            </a:r>
            <a:r>
              <a:rPr lang="zh-CN" altLang="en-US" sz="1200" dirty="0" smtClean="0"/>
              <a:t>自由、活泼且富有哲理性，</a:t>
            </a:r>
            <a:r>
              <a:rPr lang="zh-CN" altLang="zh-CN" sz="1200" dirty="0" smtClean="0"/>
              <a:t>难以</a:t>
            </a:r>
            <a:r>
              <a:rPr lang="zh-CN" altLang="zh-CN" sz="1200" dirty="0"/>
              <a:t>预料也无法重复。</a:t>
            </a:r>
            <a:endParaRPr lang="zh-CN" altLang="zh-CN" sz="1200" dirty="0"/>
          </a:p>
        </p:txBody>
      </p:sp>
      <p:sp>
        <p:nvSpPr>
          <p:cNvPr id="12" name="矩形 11"/>
          <p:cNvSpPr/>
          <p:nvPr/>
        </p:nvSpPr>
        <p:spPr>
          <a:xfrm>
            <a:off x="4027975" y="3709283"/>
            <a:ext cx="38563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         </a:t>
            </a:r>
            <a:r>
              <a:rPr lang="zh-CN" altLang="zh-CN" sz="1200" dirty="0" smtClean="0"/>
              <a:t>人</a:t>
            </a:r>
            <a:r>
              <a:rPr lang="zh-CN" altLang="zh-CN" sz="1200" dirty="0"/>
              <a:t>造形的</a:t>
            </a:r>
            <a:r>
              <a:rPr lang="zh-CN" altLang="zh-CN" sz="1200" dirty="0" smtClean="0"/>
              <a:t>面</a:t>
            </a:r>
            <a:r>
              <a:rPr lang="zh-CN" altLang="en-US" sz="1200" dirty="0" smtClean="0"/>
              <a:t>具</a:t>
            </a:r>
            <a:r>
              <a:rPr lang="zh-CN" altLang="zh-CN" sz="1200" dirty="0" smtClean="0"/>
              <a:t>有</a:t>
            </a:r>
            <a:r>
              <a:rPr lang="zh-CN" altLang="zh-CN" sz="1200" dirty="0"/>
              <a:t>较为理性的人文特点。它是人为创造的自由构成形</a:t>
            </a:r>
            <a:r>
              <a:rPr lang="zh-CN" altLang="zh-CN" sz="1200" dirty="0" smtClean="0"/>
              <a:t>，</a:t>
            </a:r>
            <a:r>
              <a:rPr lang="zh-CN" altLang="en-US" sz="1200" dirty="0" smtClean="0"/>
              <a:t>是指</a:t>
            </a:r>
            <a:r>
              <a:rPr lang="zh-CN" altLang="zh-CN" sz="1200" dirty="0" smtClean="0"/>
              <a:t>随意</a:t>
            </a:r>
            <a:r>
              <a:rPr lang="zh-CN" altLang="zh-CN" sz="1200" dirty="0"/>
              <a:t>运用各种自由的线来构成形态，具有很强的造型特征和个性表现，给人随意、亲切的</a:t>
            </a:r>
            <a:r>
              <a:rPr lang="zh-CN" altLang="zh-CN" sz="1200" dirty="0" smtClean="0"/>
              <a:t>感</a:t>
            </a:r>
            <a:r>
              <a:rPr lang="zh-CN" altLang="en-US" sz="1200" dirty="0" smtClean="0"/>
              <a:t>受</a:t>
            </a:r>
            <a:r>
              <a:rPr lang="zh-CN" altLang="zh-CN" sz="1200" dirty="0" smtClean="0"/>
              <a:t>。</a:t>
            </a:r>
            <a:endParaRPr lang="zh-CN" altLang="en-US" sz="1200" dirty="0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484" y="3525075"/>
            <a:ext cx="1319584" cy="23249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三、面的表现及作用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915566"/>
            <a:ext cx="7344816" cy="263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面的</a:t>
            </a:r>
            <a:r>
              <a:rPr lang="zh-CN" altLang="zh-CN" sz="1600" dirty="0"/>
              <a:t>应用在设计中很多，它的可塑性很强，善于表现不同的</a:t>
            </a:r>
            <a:r>
              <a:rPr lang="zh-CN" altLang="zh-CN" sz="1600" dirty="0" smtClean="0"/>
              <a:t>情感</a:t>
            </a:r>
            <a:r>
              <a:rPr lang="zh-CN" altLang="en-US" sz="1600" dirty="0" smtClean="0"/>
              <a:t>。</a:t>
            </a:r>
            <a:r>
              <a:rPr lang="zh-CN" altLang="zh-CN" sz="1600" dirty="0" smtClean="0"/>
              <a:t>一般来说</a:t>
            </a:r>
            <a:r>
              <a:rPr lang="zh-CN" altLang="en-US" sz="1600" dirty="0" smtClean="0"/>
              <a:t>，面</a:t>
            </a:r>
            <a:r>
              <a:rPr lang="zh-CN" altLang="zh-CN" sz="1600" dirty="0" smtClean="0"/>
              <a:t>由</a:t>
            </a:r>
            <a:r>
              <a:rPr lang="zh-CN" altLang="zh-CN" sz="1600" dirty="0"/>
              <a:t>什么类型的线</a:t>
            </a:r>
            <a:r>
              <a:rPr lang="zh-CN" altLang="zh-CN" sz="1600" dirty="0" smtClean="0"/>
              <a:t>组成，</a:t>
            </a:r>
            <a:r>
              <a:rPr lang="zh-CN" altLang="zh-CN" sz="1600" dirty="0"/>
              <a:t>它就具有该种线的性格特征。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面的</a:t>
            </a:r>
            <a:r>
              <a:rPr lang="zh-CN" altLang="zh-CN" sz="1600" dirty="0"/>
              <a:t>量感和体积感在版面中起到稳定的作用，面</a:t>
            </a:r>
            <a:r>
              <a:rPr lang="zh-CN" altLang="zh-CN" sz="1600" dirty="0" smtClean="0"/>
              <a:t>可</a:t>
            </a:r>
            <a:r>
              <a:rPr lang="zh-CN" altLang="en-US" sz="1600" dirty="0" smtClean="0"/>
              <a:t>以通过</a:t>
            </a:r>
            <a:r>
              <a:rPr lang="zh-CN" altLang="zh-CN" sz="1600" dirty="0" smtClean="0"/>
              <a:t>多种</a:t>
            </a:r>
            <a:r>
              <a:rPr lang="zh-CN" altLang="zh-CN" sz="1600" dirty="0"/>
              <a:t>方式来表现二维空间中的立体形态，使之产生三维空间感。</a:t>
            </a:r>
            <a:r>
              <a:rPr lang="zh-CN" altLang="zh-CN" sz="1600" dirty="0" smtClean="0"/>
              <a:t>面的</a:t>
            </a:r>
            <a:r>
              <a:rPr lang="zh-CN" altLang="en-US" sz="1600" dirty="0" smtClean="0"/>
              <a:t>颜色</a:t>
            </a:r>
            <a:r>
              <a:rPr lang="zh-CN" altLang="zh-CN" sz="1600" dirty="0" smtClean="0"/>
              <a:t>深浅</a:t>
            </a:r>
            <a:r>
              <a:rPr lang="zh-CN" altLang="zh-CN" sz="1600" dirty="0"/>
              <a:t>在版面中</a:t>
            </a:r>
            <a:r>
              <a:rPr lang="zh-CN" altLang="zh-CN" sz="1600" dirty="0" smtClean="0"/>
              <a:t>起</a:t>
            </a:r>
            <a:r>
              <a:rPr lang="zh-CN" altLang="en-US" sz="1600" dirty="0" smtClean="0"/>
              <a:t>着</a:t>
            </a:r>
            <a:r>
              <a:rPr lang="zh-CN" altLang="zh-CN" sz="1600" dirty="0" smtClean="0"/>
              <a:t>丰富</a:t>
            </a:r>
            <a:r>
              <a:rPr lang="zh-CN" altLang="zh-CN" sz="1600" dirty="0"/>
              <a:t>层次的作用。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面的</a:t>
            </a:r>
            <a:r>
              <a:rPr lang="zh-CN" altLang="zh-CN" sz="1600" dirty="0"/>
              <a:t>表现主要体现在面与面的组合形式</a:t>
            </a:r>
            <a:r>
              <a:rPr lang="zh-CN" altLang="zh-CN" sz="1600" dirty="0" smtClean="0"/>
              <a:t>上</a:t>
            </a:r>
            <a:r>
              <a:rPr lang="zh-CN" altLang="en-US" sz="1600" dirty="0" smtClean="0"/>
              <a:t>。</a:t>
            </a:r>
            <a:r>
              <a:rPr lang="zh-CN" altLang="zh-CN" sz="1600" dirty="0" smtClean="0"/>
              <a:t>两</a:t>
            </a:r>
            <a:r>
              <a:rPr lang="zh-CN" altLang="zh-CN" sz="1600" dirty="0"/>
              <a:t>个面相遇，可以产生多种组合</a:t>
            </a:r>
            <a:r>
              <a:rPr lang="zh-CN" altLang="zh-CN" sz="1600" dirty="0" smtClean="0"/>
              <a:t>形式</a:t>
            </a:r>
            <a:r>
              <a:rPr lang="zh-CN" altLang="en-US" sz="1600" dirty="0" smtClean="0"/>
              <a:t>；</a:t>
            </a:r>
            <a:r>
              <a:rPr lang="zh-CN" altLang="zh-CN" sz="1600" dirty="0" smtClean="0"/>
              <a:t>多</a:t>
            </a:r>
            <a:r>
              <a:rPr lang="zh-CN" altLang="zh-CN" sz="1600" dirty="0"/>
              <a:t>个面相遇</a:t>
            </a:r>
            <a:r>
              <a:rPr lang="zh-CN" altLang="zh-CN" sz="1600" dirty="0" smtClean="0"/>
              <a:t>，</a:t>
            </a:r>
            <a:r>
              <a:rPr lang="zh-CN" altLang="en-US" sz="1600" dirty="0" smtClean="0"/>
              <a:t>其</a:t>
            </a:r>
            <a:r>
              <a:rPr lang="zh-CN" altLang="zh-CN" sz="1600" dirty="0" smtClean="0"/>
              <a:t>组合</a:t>
            </a:r>
            <a:r>
              <a:rPr lang="zh-CN" altLang="zh-CN" sz="1600" dirty="0"/>
              <a:t>形式也是</a:t>
            </a:r>
            <a:r>
              <a:rPr lang="zh-CN" altLang="zh-CN" sz="1600" dirty="0" smtClean="0"/>
              <a:t>一样</a:t>
            </a:r>
            <a:r>
              <a:rPr lang="zh-CN" altLang="en-US" sz="1600" dirty="0" smtClean="0"/>
              <a:t>的</a:t>
            </a:r>
            <a:r>
              <a:rPr lang="zh-CN" altLang="zh-CN" sz="1600" dirty="0" smtClean="0"/>
              <a:t>。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683568" y="4835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面的表现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059582"/>
            <a:ext cx="648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）分离：面与面之间互相没有接触，保持一定的距离，各自独立。（见下图）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23678"/>
            <a:ext cx="6333757" cy="1755652"/>
          </a:xfrm>
          <a:prstGeom prst="rect">
            <a:avLst/>
          </a:prstGeom>
        </p:spPr>
      </p:pic>
      <p:sp>
        <p:nvSpPr>
          <p:cNvPr id="7" name="右箭头 6"/>
          <p:cNvSpPr/>
          <p:nvPr/>
        </p:nvSpPr>
        <p:spPr>
          <a:xfrm>
            <a:off x="3726999" y="2444829"/>
            <a:ext cx="864096" cy="2709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921082"/>
            <a:ext cx="648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）接触：面与面之间的边缘刚好相互接触。（见下图）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23678"/>
            <a:ext cx="6333757" cy="1755652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4020537" y="2410279"/>
            <a:ext cx="864096" cy="2709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059582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）覆盖：面与面之间的位置比接触更进一步，互相之间有重叠的部分，重叠部分的位置不同，会形成不同的形象，并产生上与下、前与后的空间关系。（见下图）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30" y="1834144"/>
            <a:ext cx="6333757" cy="1755652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4067944" y="2355726"/>
            <a:ext cx="864096" cy="2709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059582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）差叠：两个面之间互相重叠，重叠部分为新的形象，同时去掉了不重叠的部分。（见下图）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067694"/>
            <a:ext cx="6333757" cy="1755652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3950364" y="2580297"/>
            <a:ext cx="864096" cy="2709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65844" y="1032579"/>
            <a:ext cx="3302731" cy="3305535"/>
            <a:chOff x="2270" y="588"/>
            <a:chExt cx="3140" cy="3142"/>
          </a:xfrm>
        </p:grpSpPr>
        <p:sp>
          <p:nvSpPr>
            <p:cNvPr id="29" name="Freeform: Shape 5"/>
            <p:cNvSpPr/>
            <p:nvPr/>
          </p:nvSpPr>
          <p:spPr bwMode="auto">
            <a:xfrm>
              <a:off x="4375" y="2778"/>
              <a:ext cx="589" cy="585"/>
            </a:xfrm>
            <a:custGeom>
              <a:avLst/>
              <a:gdLst>
                <a:gd name="T0" fmla="*/ 135 w 249"/>
                <a:gd name="T1" fmla="*/ 111 h 247"/>
                <a:gd name="T2" fmla="*/ 42 w 249"/>
                <a:gd name="T3" fmla="*/ 0 h 247"/>
                <a:gd name="T4" fmla="*/ 13 w 249"/>
                <a:gd name="T5" fmla="*/ 29 h 247"/>
                <a:gd name="T6" fmla="*/ 91 w 249"/>
                <a:gd name="T7" fmla="*/ 155 h 247"/>
                <a:gd name="T8" fmla="*/ 217 w 249"/>
                <a:gd name="T9" fmla="*/ 234 h 247"/>
                <a:gd name="T10" fmla="*/ 249 w 249"/>
                <a:gd name="T11" fmla="*/ 201 h 247"/>
                <a:gd name="T12" fmla="*/ 135 w 249"/>
                <a:gd name="T13" fmla="*/ 11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7">
                  <a:moveTo>
                    <a:pt x="135" y="111"/>
                  </a:moveTo>
                  <a:cubicBezTo>
                    <a:pt x="79" y="55"/>
                    <a:pt x="29" y="13"/>
                    <a:pt x="42" y="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0" y="42"/>
                    <a:pt x="35" y="99"/>
                    <a:pt x="91" y="155"/>
                  </a:cubicBezTo>
                  <a:cubicBezTo>
                    <a:pt x="147" y="212"/>
                    <a:pt x="204" y="247"/>
                    <a:pt x="217" y="234"/>
                  </a:cubicBezTo>
                  <a:cubicBezTo>
                    <a:pt x="249" y="201"/>
                    <a:pt x="249" y="201"/>
                    <a:pt x="249" y="201"/>
                  </a:cubicBezTo>
                  <a:cubicBezTo>
                    <a:pt x="236" y="214"/>
                    <a:pt x="192" y="167"/>
                    <a:pt x="135" y="111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6"/>
            <p:cNvSpPr/>
            <p:nvPr/>
          </p:nvSpPr>
          <p:spPr bwMode="auto">
            <a:xfrm>
              <a:off x="4369" y="2856"/>
              <a:ext cx="511" cy="512"/>
            </a:xfrm>
            <a:custGeom>
              <a:avLst/>
              <a:gdLst>
                <a:gd name="T0" fmla="*/ 97 w 216"/>
                <a:gd name="T1" fmla="*/ 119 h 216"/>
                <a:gd name="T2" fmla="*/ 26 w 216"/>
                <a:gd name="T3" fmla="*/ 14 h 216"/>
                <a:gd name="T4" fmla="*/ 12 w 216"/>
                <a:gd name="T5" fmla="*/ 0 h 216"/>
                <a:gd name="T6" fmla="*/ 91 w 216"/>
                <a:gd name="T7" fmla="*/ 125 h 216"/>
                <a:gd name="T8" fmla="*/ 216 w 216"/>
                <a:gd name="T9" fmla="*/ 204 h 216"/>
                <a:gd name="T10" fmla="*/ 202 w 216"/>
                <a:gd name="T11" fmla="*/ 190 h 216"/>
                <a:gd name="T12" fmla="*/ 97 w 216"/>
                <a:gd name="T13" fmla="*/ 11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119"/>
                  </a:moveTo>
                  <a:cubicBezTo>
                    <a:pt x="49" y="71"/>
                    <a:pt x="18" y="24"/>
                    <a:pt x="26" y="1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35" y="69"/>
                    <a:pt x="91" y="125"/>
                  </a:cubicBezTo>
                  <a:cubicBezTo>
                    <a:pt x="147" y="181"/>
                    <a:pt x="202" y="216"/>
                    <a:pt x="216" y="204"/>
                  </a:cubicBezTo>
                  <a:cubicBezTo>
                    <a:pt x="202" y="190"/>
                    <a:pt x="202" y="190"/>
                    <a:pt x="202" y="190"/>
                  </a:cubicBezTo>
                  <a:cubicBezTo>
                    <a:pt x="192" y="199"/>
                    <a:pt x="145" y="167"/>
                    <a:pt x="97" y="11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7"/>
            <p:cNvSpPr/>
            <p:nvPr/>
          </p:nvSpPr>
          <p:spPr bwMode="auto">
            <a:xfrm>
              <a:off x="3885" y="2934"/>
              <a:ext cx="920" cy="640"/>
            </a:xfrm>
            <a:custGeom>
              <a:avLst/>
              <a:gdLst>
                <a:gd name="T0" fmla="*/ 388 w 388"/>
                <a:gd name="T1" fmla="*/ 78 h 270"/>
                <a:gd name="T2" fmla="*/ 309 w 388"/>
                <a:gd name="T3" fmla="*/ 0 h 270"/>
                <a:gd name="T4" fmla="*/ 82 w 388"/>
                <a:gd name="T5" fmla="*/ 125 h 270"/>
                <a:gd name="T6" fmla="*/ 82 w 388"/>
                <a:gd name="T7" fmla="*/ 107 h 270"/>
                <a:gd name="T8" fmla="*/ 61 w 388"/>
                <a:gd name="T9" fmla="*/ 98 h 270"/>
                <a:gd name="T10" fmla="*/ 12 w 388"/>
                <a:gd name="T11" fmla="*/ 153 h 270"/>
                <a:gd name="T12" fmla="*/ 12 w 388"/>
                <a:gd name="T13" fmla="*/ 202 h 270"/>
                <a:gd name="T14" fmla="*/ 61 w 388"/>
                <a:gd name="T15" fmla="*/ 257 h 270"/>
                <a:gd name="T16" fmla="*/ 82 w 388"/>
                <a:gd name="T17" fmla="*/ 248 h 270"/>
                <a:gd name="T18" fmla="*/ 82 w 388"/>
                <a:gd name="T19" fmla="*/ 238 h 270"/>
                <a:gd name="T20" fmla="*/ 388 w 388"/>
                <a:gd name="T21" fmla="*/ 7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88" y="78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48" y="61"/>
                    <a:pt x="170" y="105"/>
                    <a:pt x="82" y="125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2" y="89"/>
                    <a:pt x="73" y="85"/>
                    <a:pt x="61" y="98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0" y="167"/>
                    <a:pt x="0" y="189"/>
                    <a:pt x="12" y="202"/>
                  </a:cubicBezTo>
                  <a:cubicBezTo>
                    <a:pt x="61" y="257"/>
                    <a:pt x="61" y="257"/>
                    <a:pt x="61" y="257"/>
                  </a:cubicBezTo>
                  <a:cubicBezTo>
                    <a:pt x="73" y="270"/>
                    <a:pt x="82" y="266"/>
                    <a:pt x="82" y="248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201" y="217"/>
                    <a:pt x="306" y="160"/>
                    <a:pt x="388" y="78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9"/>
            <p:cNvSpPr/>
            <p:nvPr/>
          </p:nvSpPr>
          <p:spPr bwMode="auto">
            <a:xfrm>
              <a:off x="4053" y="3147"/>
              <a:ext cx="109" cy="83"/>
            </a:xfrm>
            <a:custGeom>
              <a:avLst/>
              <a:gdLst>
                <a:gd name="T0" fmla="*/ 4 w 46"/>
                <a:gd name="T1" fmla="*/ 0 h 35"/>
                <a:gd name="T2" fmla="*/ 0 w 46"/>
                <a:gd name="T3" fmla="*/ 1 h 35"/>
                <a:gd name="T4" fmla="*/ 3 w 46"/>
                <a:gd name="T5" fmla="*/ 0 h 35"/>
                <a:gd name="T6" fmla="*/ 11 w 46"/>
                <a:gd name="T7" fmla="*/ 17 h 35"/>
                <a:gd name="T8" fmla="*/ 11 w 46"/>
                <a:gd name="T9" fmla="*/ 35 h 35"/>
                <a:gd name="T10" fmla="*/ 46 w 46"/>
                <a:gd name="T11" fmla="*/ 26 h 35"/>
                <a:gd name="T12" fmla="*/ 12 w 46"/>
                <a:gd name="T13" fmla="*/ 34 h 35"/>
                <a:gd name="T14" fmla="*/ 12 w 46"/>
                <a:gd name="T15" fmla="*/ 16 h 35"/>
                <a:gd name="T16" fmla="*/ 4 w 46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5">
                  <a:moveTo>
                    <a:pt x="4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1" y="6"/>
                    <a:pt x="11" y="17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23" y="32"/>
                    <a:pt x="35" y="29"/>
                    <a:pt x="46" y="26"/>
                  </a:cubicBezTo>
                  <a:cubicBezTo>
                    <a:pt x="35" y="29"/>
                    <a:pt x="24" y="32"/>
                    <a:pt x="12" y="3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6"/>
                    <a:pt x="9" y="0"/>
                    <a:pt x="4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10"/>
            <p:cNvSpPr/>
            <p:nvPr/>
          </p:nvSpPr>
          <p:spPr bwMode="auto">
            <a:xfrm>
              <a:off x="3890" y="2934"/>
              <a:ext cx="817" cy="455"/>
            </a:xfrm>
            <a:custGeom>
              <a:avLst/>
              <a:gdLst>
                <a:gd name="T0" fmla="*/ 308 w 345"/>
                <a:gd name="T1" fmla="*/ 0 h 192"/>
                <a:gd name="T2" fmla="*/ 115 w 345"/>
                <a:gd name="T3" fmla="*/ 116 h 192"/>
                <a:gd name="T4" fmla="*/ 80 w 345"/>
                <a:gd name="T5" fmla="*/ 125 h 192"/>
                <a:gd name="T6" fmla="*/ 80 w 345"/>
                <a:gd name="T7" fmla="*/ 107 h 192"/>
                <a:gd name="T8" fmla="*/ 72 w 345"/>
                <a:gd name="T9" fmla="*/ 90 h 192"/>
                <a:gd name="T10" fmla="*/ 69 w 345"/>
                <a:gd name="T11" fmla="*/ 91 h 192"/>
                <a:gd name="T12" fmla="*/ 60 w 345"/>
                <a:gd name="T13" fmla="*/ 98 h 192"/>
                <a:gd name="T14" fmla="*/ 11 w 345"/>
                <a:gd name="T15" fmla="*/ 153 h 192"/>
                <a:gd name="T16" fmla="*/ 5 w 345"/>
                <a:gd name="T17" fmla="*/ 192 h 192"/>
                <a:gd name="T18" fmla="*/ 345 w 345"/>
                <a:gd name="T19" fmla="*/ 37 h 192"/>
                <a:gd name="T20" fmla="*/ 308 w 345"/>
                <a:gd name="T2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192">
                  <a:moveTo>
                    <a:pt x="308" y="0"/>
                  </a:moveTo>
                  <a:cubicBezTo>
                    <a:pt x="255" y="53"/>
                    <a:pt x="189" y="93"/>
                    <a:pt x="115" y="116"/>
                  </a:cubicBezTo>
                  <a:cubicBezTo>
                    <a:pt x="104" y="119"/>
                    <a:pt x="92" y="122"/>
                    <a:pt x="80" y="12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96"/>
                    <a:pt x="77" y="90"/>
                    <a:pt x="72" y="90"/>
                  </a:cubicBezTo>
                  <a:cubicBezTo>
                    <a:pt x="71" y="90"/>
                    <a:pt x="70" y="90"/>
                    <a:pt x="69" y="91"/>
                  </a:cubicBezTo>
                  <a:cubicBezTo>
                    <a:pt x="66" y="92"/>
                    <a:pt x="63" y="94"/>
                    <a:pt x="60" y="98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2" y="163"/>
                    <a:pt x="0" y="179"/>
                    <a:pt x="5" y="192"/>
                  </a:cubicBezTo>
                  <a:cubicBezTo>
                    <a:pt x="138" y="185"/>
                    <a:pt x="257" y="127"/>
                    <a:pt x="345" y="37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" name="Freeform: Shape 11"/>
            <p:cNvSpPr/>
            <p:nvPr/>
          </p:nvSpPr>
          <p:spPr bwMode="auto">
            <a:xfrm>
              <a:off x="2270" y="1992"/>
              <a:ext cx="684" cy="189"/>
            </a:xfrm>
            <a:custGeom>
              <a:avLst/>
              <a:gdLst>
                <a:gd name="T0" fmla="*/ 144 w 289"/>
                <a:gd name="T1" fmla="*/ 63 h 80"/>
                <a:gd name="T2" fmla="*/ 289 w 289"/>
                <a:gd name="T3" fmla="*/ 75 h 80"/>
                <a:gd name="T4" fmla="*/ 289 w 289"/>
                <a:gd name="T5" fmla="*/ 34 h 80"/>
                <a:gd name="T6" fmla="*/ 144 w 289"/>
                <a:gd name="T7" fmla="*/ 0 h 80"/>
                <a:gd name="T8" fmla="*/ 0 w 289"/>
                <a:gd name="T9" fmla="*/ 34 h 80"/>
                <a:gd name="T10" fmla="*/ 0 w 289"/>
                <a:gd name="T11" fmla="*/ 80 h 80"/>
                <a:gd name="T12" fmla="*/ 144 w 289"/>
                <a:gd name="T1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4" y="63"/>
                  </a:moveTo>
                  <a:cubicBezTo>
                    <a:pt x="224" y="63"/>
                    <a:pt x="289" y="56"/>
                    <a:pt x="289" y="75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61"/>
                    <a:pt x="65" y="63"/>
                    <a:pt x="144" y="6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12"/>
            <p:cNvSpPr/>
            <p:nvPr/>
          </p:nvSpPr>
          <p:spPr bwMode="auto">
            <a:xfrm>
              <a:off x="2270" y="1980"/>
              <a:ext cx="684" cy="81"/>
            </a:xfrm>
            <a:custGeom>
              <a:avLst/>
              <a:gdLst>
                <a:gd name="T0" fmla="*/ 145 w 289"/>
                <a:gd name="T1" fmla="*/ 10 h 34"/>
                <a:gd name="T2" fmla="*/ 269 w 289"/>
                <a:gd name="T3" fmla="*/ 34 h 34"/>
                <a:gd name="T4" fmla="*/ 289 w 289"/>
                <a:gd name="T5" fmla="*/ 34 h 34"/>
                <a:gd name="T6" fmla="*/ 145 w 289"/>
                <a:gd name="T7" fmla="*/ 0 h 34"/>
                <a:gd name="T8" fmla="*/ 0 w 289"/>
                <a:gd name="T9" fmla="*/ 34 h 34"/>
                <a:gd name="T10" fmla="*/ 20 w 289"/>
                <a:gd name="T11" fmla="*/ 34 h 34"/>
                <a:gd name="T12" fmla="*/ 145 w 289"/>
                <a:gd name="T1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4">
                  <a:moveTo>
                    <a:pt x="145" y="10"/>
                  </a:moveTo>
                  <a:cubicBezTo>
                    <a:pt x="213" y="10"/>
                    <a:pt x="268" y="20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8" y="15"/>
                    <a:pt x="224" y="0"/>
                    <a:pt x="145" y="0"/>
                  </a:cubicBezTo>
                  <a:cubicBezTo>
                    <a:pt x="66" y="0"/>
                    <a:pt x="1" y="15"/>
                    <a:pt x="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20"/>
                    <a:pt x="77" y="10"/>
                    <a:pt x="145" y="1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13"/>
            <p:cNvSpPr/>
            <p:nvPr/>
          </p:nvSpPr>
          <p:spPr bwMode="auto">
            <a:xfrm>
              <a:off x="2481" y="1308"/>
              <a:ext cx="504" cy="850"/>
            </a:xfrm>
            <a:custGeom>
              <a:avLst/>
              <a:gdLst>
                <a:gd name="T0" fmla="*/ 212 w 213"/>
                <a:gd name="T1" fmla="*/ 113 h 359"/>
                <a:gd name="T2" fmla="*/ 208 w 213"/>
                <a:gd name="T3" fmla="*/ 39 h 359"/>
                <a:gd name="T4" fmla="*/ 173 w 213"/>
                <a:gd name="T5" fmla="*/ 5 h 359"/>
                <a:gd name="T6" fmla="*/ 100 w 213"/>
                <a:gd name="T7" fmla="*/ 1 h 359"/>
                <a:gd name="T8" fmla="*/ 91 w 213"/>
                <a:gd name="T9" fmla="*/ 22 h 359"/>
                <a:gd name="T10" fmla="*/ 102 w 213"/>
                <a:gd name="T11" fmla="*/ 33 h 359"/>
                <a:gd name="T12" fmla="*/ 0 w 213"/>
                <a:gd name="T13" fmla="*/ 359 h 359"/>
                <a:gd name="T14" fmla="*/ 111 w 213"/>
                <a:gd name="T15" fmla="*/ 359 h 359"/>
                <a:gd name="T16" fmla="*/ 182 w 213"/>
                <a:gd name="T17" fmla="*/ 113 h 359"/>
                <a:gd name="T18" fmla="*/ 191 w 213"/>
                <a:gd name="T19" fmla="*/ 122 h 359"/>
                <a:gd name="T20" fmla="*/ 212 w 213"/>
                <a:gd name="T21" fmla="*/ 11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59">
                  <a:moveTo>
                    <a:pt x="212" y="113"/>
                  </a:moveTo>
                  <a:cubicBezTo>
                    <a:pt x="208" y="39"/>
                    <a:pt x="208" y="39"/>
                    <a:pt x="208" y="39"/>
                  </a:cubicBezTo>
                  <a:cubicBezTo>
                    <a:pt x="207" y="21"/>
                    <a:pt x="191" y="6"/>
                    <a:pt x="173" y="5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82" y="0"/>
                    <a:pt x="78" y="9"/>
                    <a:pt x="91" y="22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38" y="126"/>
                    <a:pt x="0" y="238"/>
                    <a:pt x="0" y="359"/>
                  </a:cubicBezTo>
                  <a:cubicBezTo>
                    <a:pt x="111" y="359"/>
                    <a:pt x="111" y="359"/>
                    <a:pt x="111" y="359"/>
                  </a:cubicBezTo>
                  <a:cubicBezTo>
                    <a:pt x="111" y="269"/>
                    <a:pt x="137" y="184"/>
                    <a:pt x="182" y="113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203" y="135"/>
                    <a:pt x="213" y="130"/>
                    <a:pt x="212" y="1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14"/>
            <p:cNvSpPr/>
            <p:nvPr/>
          </p:nvSpPr>
          <p:spPr bwMode="auto">
            <a:xfrm>
              <a:off x="2943" y="1341"/>
              <a:ext cx="41" cy="272"/>
            </a:xfrm>
            <a:custGeom>
              <a:avLst/>
              <a:gdLst>
                <a:gd name="T0" fmla="*/ 1 w 18"/>
                <a:gd name="T1" fmla="*/ 0 h 115"/>
                <a:gd name="T2" fmla="*/ 0 w 18"/>
                <a:gd name="T3" fmla="*/ 0 h 115"/>
                <a:gd name="T4" fmla="*/ 13 w 18"/>
                <a:gd name="T5" fmla="*/ 25 h 115"/>
                <a:gd name="T6" fmla="*/ 17 w 18"/>
                <a:gd name="T7" fmla="*/ 99 h 115"/>
                <a:gd name="T8" fmla="*/ 11 w 18"/>
                <a:gd name="T9" fmla="*/ 115 h 115"/>
                <a:gd name="T10" fmla="*/ 18 w 18"/>
                <a:gd name="T11" fmla="*/ 98 h 115"/>
                <a:gd name="T12" fmla="*/ 14 w 18"/>
                <a:gd name="T13" fmla="*/ 25 h 115"/>
                <a:gd name="T14" fmla="*/ 1 w 18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6"/>
                    <a:pt x="12" y="15"/>
                    <a:pt x="13" y="25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108"/>
                    <a:pt x="15" y="113"/>
                    <a:pt x="11" y="115"/>
                  </a:cubicBezTo>
                  <a:cubicBezTo>
                    <a:pt x="16" y="114"/>
                    <a:pt x="18" y="108"/>
                    <a:pt x="18" y="9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15"/>
                    <a:pt x="8" y="6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15"/>
            <p:cNvSpPr/>
            <p:nvPr/>
          </p:nvSpPr>
          <p:spPr bwMode="auto">
            <a:xfrm>
              <a:off x="2755" y="1840"/>
              <a:ext cx="36" cy="151"/>
            </a:xfrm>
            <a:custGeom>
              <a:avLst/>
              <a:gdLst>
                <a:gd name="T0" fmla="*/ 15 w 15"/>
                <a:gd name="T1" fmla="*/ 0 h 63"/>
                <a:gd name="T2" fmla="*/ 0 w 15"/>
                <a:gd name="T3" fmla="*/ 63 h 63"/>
                <a:gd name="T4" fmla="*/ 1 w 15"/>
                <a:gd name="T5" fmla="*/ 63 h 63"/>
                <a:gd name="T6" fmla="*/ 15 w 15"/>
                <a:gd name="T7" fmla="*/ 1 h 63"/>
                <a:gd name="T8" fmla="*/ 15 w 1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3">
                  <a:moveTo>
                    <a:pt x="15" y="0"/>
                  </a:moveTo>
                  <a:cubicBezTo>
                    <a:pt x="9" y="21"/>
                    <a:pt x="4" y="41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5" y="42"/>
                    <a:pt x="9" y="2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16"/>
            <p:cNvSpPr/>
            <p:nvPr/>
          </p:nvSpPr>
          <p:spPr bwMode="auto">
            <a:xfrm>
              <a:off x="2791" y="1574"/>
              <a:ext cx="121" cy="268"/>
            </a:xfrm>
            <a:custGeom>
              <a:avLst/>
              <a:gdLst>
                <a:gd name="T0" fmla="*/ 51 w 51"/>
                <a:gd name="T1" fmla="*/ 0 h 113"/>
                <a:gd name="T2" fmla="*/ 0 w 51"/>
                <a:gd name="T3" fmla="*/ 112 h 113"/>
                <a:gd name="T4" fmla="*/ 0 w 51"/>
                <a:gd name="T5" fmla="*/ 113 h 113"/>
                <a:gd name="T6" fmla="*/ 51 w 51"/>
                <a:gd name="T7" fmla="*/ 0 h 113"/>
                <a:gd name="T8" fmla="*/ 51 w 51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3">
                  <a:moveTo>
                    <a:pt x="51" y="0"/>
                  </a:moveTo>
                  <a:cubicBezTo>
                    <a:pt x="29" y="35"/>
                    <a:pt x="12" y="72"/>
                    <a:pt x="0" y="11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2" y="73"/>
                    <a:pt x="29" y="35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17"/>
            <p:cNvSpPr/>
            <p:nvPr/>
          </p:nvSpPr>
          <p:spPr bwMode="auto">
            <a:xfrm>
              <a:off x="2745" y="2138"/>
              <a:ext cx="1" cy="20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0 h 8"/>
                <a:gd name="T4" fmla="*/ 0 w 1"/>
                <a:gd name="T5" fmla="*/ 8 h 8"/>
                <a:gd name="T6" fmla="*/ 1 w 1"/>
                <a:gd name="T7" fmla="*/ 8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3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8"/>
            <p:cNvSpPr/>
            <p:nvPr/>
          </p:nvSpPr>
          <p:spPr bwMode="auto">
            <a:xfrm>
              <a:off x="2745" y="2010"/>
              <a:ext cx="11" cy="128"/>
            </a:xfrm>
            <a:custGeom>
              <a:avLst/>
              <a:gdLst>
                <a:gd name="T0" fmla="*/ 4 w 5"/>
                <a:gd name="T1" fmla="*/ 0 h 54"/>
                <a:gd name="T2" fmla="*/ 0 w 5"/>
                <a:gd name="T3" fmla="*/ 54 h 54"/>
                <a:gd name="T4" fmla="*/ 1 w 5"/>
                <a:gd name="T5" fmla="*/ 54 h 54"/>
                <a:gd name="T6" fmla="*/ 5 w 5"/>
                <a:gd name="T7" fmla="*/ 0 h 54"/>
                <a:gd name="T8" fmla="*/ 4 w 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4">
                  <a:moveTo>
                    <a:pt x="4" y="0"/>
                  </a:moveTo>
                  <a:cubicBezTo>
                    <a:pt x="2" y="17"/>
                    <a:pt x="0" y="35"/>
                    <a:pt x="0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35"/>
                    <a:pt x="3" y="17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8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19"/>
            <p:cNvSpPr/>
            <p:nvPr/>
          </p:nvSpPr>
          <p:spPr bwMode="auto">
            <a:xfrm>
              <a:off x="2753" y="1990"/>
              <a:ext cx="5" cy="20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1 w 2"/>
                <a:gd name="T5" fmla="*/ 9 h 9"/>
                <a:gd name="T6" fmla="*/ 2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3"/>
                    <a:pt x="1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2" y="3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794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20"/>
            <p:cNvSpPr/>
            <p:nvPr/>
          </p:nvSpPr>
          <p:spPr bwMode="auto">
            <a:xfrm>
              <a:off x="2618" y="1341"/>
              <a:ext cx="365" cy="817"/>
            </a:xfrm>
            <a:custGeom>
              <a:avLst/>
              <a:gdLst>
                <a:gd name="T0" fmla="*/ 137 w 154"/>
                <a:gd name="T1" fmla="*/ 0 h 345"/>
                <a:gd name="T2" fmla="*/ 0 w 154"/>
                <a:gd name="T3" fmla="*/ 345 h 345"/>
                <a:gd name="T4" fmla="*/ 53 w 154"/>
                <a:gd name="T5" fmla="*/ 345 h 345"/>
                <a:gd name="T6" fmla="*/ 53 w 154"/>
                <a:gd name="T7" fmla="*/ 337 h 345"/>
                <a:gd name="T8" fmla="*/ 57 w 154"/>
                <a:gd name="T9" fmla="*/ 283 h 345"/>
                <a:gd name="T10" fmla="*/ 58 w 154"/>
                <a:gd name="T11" fmla="*/ 274 h 345"/>
                <a:gd name="T12" fmla="*/ 73 w 154"/>
                <a:gd name="T13" fmla="*/ 211 h 345"/>
                <a:gd name="T14" fmla="*/ 124 w 154"/>
                <a:gd name="T15" fmla="*/ 99 h 345"/>
                <a:gd name="T16" fmla="*/ 124 w 154"/>
                <a:gd name="T17" fmla="*/ 99 h 345"/>
                <a:gd name="T18" fmla="*/ 125 w 154"/>
                <a:gd name="T19" fmla="*/ 99 h 345"/>
                <a:gd name="T20" fmla="*/ 134 w 154"/>
                <a:gd name="T21" fmla="*/ 108 h 345"/>
                <a:gd name="T22" fmla="*/ 146 w 154"/>
                <a:gd name="T23" fmla="*/ 115 h 345"/>
                <a:gd name="T24" fmla="*/ 148 w 154"/>
                <a:gd name="T25" fmla="*/ 115 h 345"/>
                <a:gd name="T26" fmla="*/ 154 w 154"/>
                <a:gd name="T27" fmla="*/ 99 h 345"/>
                <a:gd name="T28" fmla="*/ 150 w 154"/>
                <a:gd name="T29" fmla="*/ 25 h 345"/>
                <a:gd name="T30" fmla="*/ 137 w 154"/>
                <a:gd name="T31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345">
                  <a:moveTo>
                    <a:pt x="137" y="0"/>
                  </a:moveTo>
                  <a:cubicBezTo>
                    <a:pt x="53" y="91"/>
                    <a:pt x="2" y="212"/>
                    <a:pt x="0" y="345"/>
                  </a:cubicBezTo>
                  <a:cubicBezTo>
                    <a:pt x="53" y="345"/>
                    <a:pt x="53" y="345"/>
                    <a:pt x="53" y="345"/>
                  </a:cubicBezTo>
                  <a:cubicBezTo>
                    <a:pt x="53" y="342"/>
                    <a:pt x="53" y="340"/>
                    <a:pt x="53" y="337"/>
                  </a:cubicBezTo>
                  <a:cubicBezTo>
                    <a:pt x="53" y="318"/>
                    <a:pt x="55" y="300"/>
                    <a:pt x="57" y="283"/>
                  </a:cubicBezTo>
                  <a:cubicBezTo>
                    <a:pt x="58" y="280"/>
                    <a:pt x="58" y="277"/>
                    <a:pt x="58" y="274"/>
                  </a:cubicBezTo>
                  <a:cubicBezTo>
                    <a:pt x="62" y="252"/>
                    <a:pt x="67" y="232"/>
                    <a:pt x="73" y="211"/>
                  </a:cubicBezTo>
                  <a:cubicBezTo>
                    <a:pt x="85" y="171"/>
                    <a:pt x="102" y="134"/>
                    <a:pt x="124" y="99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4" y="99"/>
                    <a:pt x="124" y="99"/>
                    <a:pt x="125" y="99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8" y="113"/>
                    <a:pt x="143" y="115"/>
                    <a:pt x="146" y="115"/>
                  </a:cubicBezTo>
                  <a:cubicBezTo>
                    <a:pt x="147" y="115"/>
                    <a:pt x="148" y="115"/>
                    <a:pt x="148" y="115"/>
                  </a:cubicBezTo>
                  <a:cubicBezTo>
                    <a:pt x="152" y="113"/>
                    <a:pt x="154" y="108"/>
                    <a:pt x="154" y="99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15"/>
                    <a:pt x="144" y="6"/>
                    <a:pt x="13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21"/>
            <p:cNvSpPr/>
            <p:nvPr/>
          </p:nvSpPr>
          <p:spPr bwMode="auto">
            <a:xfrm>
              <a:off x="2637" y="2693"/>
              <a:ext cx="585" cy="592"/>
            </a:xfrm>
            <a:custGeom>
              <a:avLst/>
              <a:gdLst>
                <a:gd name="T0" fmla="*/ 136 w 247"/>
                <a:gd name="T1" fmla="*/ 136 h 250"/>
                <a:gd name="T2" fmla="*/ 247 w 247"/>
                <a:gd name="T3" fmla="*/ 43 h 250"/>
                <a:gd name="T4" fmla="*/ 217 w 247"/>
                <a:gd name="T5" fmla="*/ 13 h 250"/>
                <a:gd name="T6" fmla="*/ 92 w 247"/>
                <a:gd name="T7" fmla="*/ 92 h 250"/>
                <a:gd name="T8" fmla="*/ 14 w 247"/>
                <a:gd name="T9" fmla="*/ 218 h 250"/>
                <a:gd name="T10" fmla="*/ 46 w 247"/>
                <a:gd name="T11" fmla="*/ 250 h 250"/>
                <a:gd name="T12" fmla="*/ 136 w 247"/>
                <a:gd name="T13" fmla="*/ 13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36" y="136"/>
                  </a:moveTo>
                  <a:cubicBezTo>
                    <a:pt x="192" y="80"/>
                    <a:pt x="233" y="30"/>
                    <a:pt x="247" y="4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8" y="35"/>
                    <a:pt x="92" y="92"/>
                  </a:cubicBezTo>
                  <a:cubicBezTo>
                    <a:pt x="35" y="148"/>
                    <a:pt x="0" y="204"/>
                    <a:pt x="14" y="218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33" y="237"/>
                    <a:pt x="80" y="192"/>
                    <a:pt x="136" y="136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22"/>
            <p:cNvSpPr/>
            <p:nvPr/>
          </p:nvSpPr>
          <p:spPr bwMode="auto">
            <a:xfrm>
              <a:off x="2641" y="2688"/>
              <a:ext cx="512" cy="512"/>
            </a:xfrm>
            <a:custGeom>
              <a:avLst/>
              <a:gdLst>
                <a:gd name="T0" fmla="*/ 97 w 216"/>
                <a:gd name="T1" fmla="*/ 97 h 216"/>
                <a:gd name="T2" fmla="*/ 202 w 216"/>
                <a:gd name="T3" fmla="*/ 26 h 216"/>
                <a:gd name="T4" fmla="*/ 216 w 216"/>
                <a:gd name="T5" fmla="*/ 12 h 216"/>
                <a:gd name="T6" fmla="*/ 91 w 216"/>
                <a:gd name="T7" fmla="*/ 91 h 216"/>
                <a:gd name="T8" fmla="*/ 12 w 216"/>
                <a:gd name="T9" fmla="*/ 216 h 216"/>
                <a:gd name="T10" fmla="*/ 26 w 216"/>
                <a:gd name="T11" fmla="*/ 202 h 216"/>
                <a:gd name="T12" fmla="*/ 97 w 216"/>
                <a:gd name="T13" fmla="*/ 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97"/>
                  </a:moveTo>
                  <a:cubicBezTo>
                    <a:pt x="145" y="49"/>
                    <a:pt x="192" y="17"/>
                    <a:pt x="202" y="26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02" y="0"/>
                    <a:pt x="146" y="35"/>
                    <a:pt x="91" y="91"/>
                  </a:cubicBezTo>
                  <a:cubicBezTo>
                    <a:pt x="35" y="146"/>
                    <a:pt x="0" y="202"/>
                    <a:pt x="12" y="216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17" y="192"/>
                    <a:pt x="49" y="145"/>
                    <a:pt x="97" y="97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23"/>
            <p:cNvSpPr/>
            <p:nvPr/>
          </p:nvSpPr>
          <p:spPr bwMode="auto">
            <a:xfrm>
              <a:off x="2425" y="2192"/>
              <a:ext cx="644" cy="928"/>
            </a:xfrm>
            <a:custGeom>
              <a:avLst/>
              <a:gdLst>
                <a:gd name="T0" fmla="*/ 272 w 272"/>
                <a:gd name="T1" fmla="*/ 314 h 392"/>
                <a:gd name="T2" fmla="*/ 146 w 272"/>
                <a:gd name="T3" fmla="*/ 83 h 392"/>
                <a:gd name="T4" fmla="*/ 163 w 272"/>
                <a:gd name="T5" fmla="*/ 83 h 392"/>
                <a:gd name="T6" fmla="*/ 171 w 272"/>
                <a:gd name="T7" fmla="*/ 61 h 392"/>
                <a:gd name="T8" fmla="*/ 116 w 272"/>
                <a:gd name="T9" fmla="*/ 12 h 392"/>
                <a:gd name="T10" fmla="*/ 68 w 272"/>
                <a:gd name="T11" fmla="*/ 12 h 392"/>
                <a:gd name="T12" fmla="*/ 13 w 272"/>
                <a:gd name="T13" fmla="*/ 61 h 392"/>
                <a:gd name="T14" fmla="*/ 21 w 272"/>
                <a:gd name="T15" fmla="*/ 83 h 392"/>
                <a:gd name="T16" fmla="*/ 34 w 272"/>
                <a:gd name="T17" fmla="*/ 83 h 392"/>
                <a:gd name="T18" fmla="*/ 193 w 272"/>
                <a:gd name="T19" fmla="*/ 392 h 392"/>
                <a:gd name="T20" fmla="*/ 272 w 272"/>
                <a:gd name="T21" fmla="*/ 31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72" y="314"/>
                  </a:moveTo>
                  <a:cubicBezTo>
                    <a:pt x="210" y="252"/>
                    <a:pt x="165" y="172"/>
                    <a:pt x="14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81" y="83"/>
                    <a:pt x="184" y="73"/>
                    <a:pt x="171" y="61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03" y="0"/>
                    <a:pt x="81" y="0"/>
                    <a:pt x="68" y="1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73"/>
                    <a:pt x="3" y="83"/>
                    <a:pt x="21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54" y="203"/>
                    <a:pt x="111" y="310"/>
                    <a:pt x="193" y="392"/>
                  </a:cubicBezTo>
                  <a:cubicBezTo>
                    <a:pt x="272" y="314"/>
                    <a:pt x="272" y="314"/>
                    <a:pt x="272" y="314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24"/>
            <p:cNvSpPr/>
            <p:nvPr/>
          </p:nvSpPr>
          <p:spPr bwMode="auto">
            <a:xfrm>
              <a:off x="2617" y="2198"/>
              <a:ext cx="64" cy="9"/>
            </a:xfrm>
            <a:custGeom>
              <a:avLst/>
              <a:gdLst>
                <a:gd name="T0" fmla="*/ 11 w 27"/>
                <a:gd name="T1" fmla="*/ 0 h 4"/>
                <a:gd name="T2" fmla="*/ 0 w 27"/>
                <a:gd name="T3" fmla="*/ 2 h 4"/>
                <a:gd name="T4" fmla="*/ 0 w 27"/>
                <a:gd name="T5" fmla="*/ 2 h 4"/>
                <a:gd name="T6" fmla="*/ 11 w 27"/>
                <a:gd name="T7" fmla="*/ 0 h 4"/>
                <a:gd name="T8" fmla="*/ 27 w 27"/>
                <a:gd name="T9" fmla="*/ 4 h 4"/>
                <a:gd name="T10" fmla="*/ 11 w 2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">
                  <a:moveTo>
                    <a:pt x="11" y="0"/>
                  </a:moveTo>
                  <a:cubicBezTo>
                    <a:pt x="7" y="0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7" y="0"/>
                    <a:pt x="22" y="1"/>
                    <a:pt x="27" y="4"/>
                  </a:cubicBezTo>
                  <a:cubicBezTo>
                    <a:pt x="22" y="1"/>
                    <a:pt x="16" y="0"/>
                    <a:pt x="1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25"/>
            <p:cNvSpPr/>
            <p:nvPr/>
          </p:nvSpPr>
          <p:spPr bwMode="auto">
            <a:xfrm>
              <a:off x="2617" y="2198"/>
              <a:ext cx="449" cy="830"/>
            </a:xfrm>
            <a:custGeom>
              <a:avLst/>
              <a:gdLst>
                <a:gd name="T0" fmla="*/ 11 w 190"/>
                <a:gd name="T1" fmla="*/ 0 h 351"/>
                <a:gd name="T2" fmla="*/ 0 w 190"/>
                <a:gd name="T3" fmla="*/ 2 h 351"/>
                <a:gd name="T4" fmla="*/ 149 w 190"/>
                <a:gd name="T5" fmla="*/ 351 h 351"/>
                <a:gd name="T6" fmla="*/ 190 w 190"/>
                <a:gd name="T7" fmla="*/ 311 h 351"/>
                <a:gd name="T8" fmla="*/ 190 w 190"/>
                <a:gd name="T9" fmla="*/ 311 h 351"/>
                <a:gd name="T10" fmla="*/ 65 w 190"/>
                <a:gd name="T11" fmla="*/ 80 h 351"/>
                <a:gd name="T12" fmla="*/ 81 w 190"/>
                <a:gd name="T13" fmla="*/ 80 h 351"/>
                <a:gd name="T14" fmla="*/ 90 w 190"/>
                <a:gd name="T15" fmla="*/ 58 h 351"/>
                <a:gd name="T16" fmla="*/ 35 w 190"/>
                <a:gd name="T17" fmla="*/ 9 h 351"/>
                <a:gd name="T18" fmla="*/ 27 w 190"/>
                <a:gd name="T19" fmla="*/ 4 h 351"/>
                <a:gd name="T20" fmla="*/ 11 w 190"/>
                <a:gd name="T2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351">
                  <a:moveTo>
                    <a:pt x="11" y="0"/>
                  </a:moveTo>
                  <a:cubicBezTo>
                    <a:pt x="7" y="0"/>
                    <a:pt x="4" y="1"/>
                    <a:pt x="0" y="2"/>
                  </a:cubicBezTo>
                  <a:cubicBezTo>
                    <a:pt x="3" y="138"/>
                    <a:pt x="60" y="261"/>
                    <a:pt x="149" y="3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28" y="248"/>
                    <a:pt x="84" y="169"/>
                    <a:pt x="65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99" y="80"/>
                    <a:pt x="103" y="70"/>
                    <a:pt x="90" y="5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2" y="7"/>
                    <a:pt x="30" y="5"/>
                    <a:pt x="27" y="4"/>
                  </a:cubicBezTo>
                  <a:cubicBezTo>
                    <a:pt x="22" y="1"/>
                    <a:pt x="17" y="0"/>
                    <a:pt x="11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26"/>
            <p:cNvSpPr/>
            <p:nvPr/>
          </p:nvSpPr>
          <p:spPr bwMode="auto">
            <a:xfrm>
              <a:off x="3674" y="3046"/>
              <a:ext cx="187" cy="684"/>
            </a:xfrm>
            <a:custGeom>
              <a:avLst/>
              <a:gdLst>
                <a:gd name="T0" fmla="*/ 62 w 79"/>
                <a:gd name="T1" fmla="*/ 145 h 289"/>
                <a:gd name="T2" fmla="*/ 75 w 79"/>
                <a:gd name="T3" fmla="*/ 0 h 289"/>
                <a:gd name="T4" fmla="*/ 33 w 79"/>
                <a:gd name="T5" fmla="*/ 0 h 289"/>
                <a:gd name="T6" fmla="*/ 0 w 79"/>
                <a:gd name="T7" fmla="*/ 145 h 289"/>
                <a:gd name="T8" fmla="*/ 33 w 79"/>
                <a:gd name="T9" fmla="*/ 289 h 289"/>
                <a:gd name="T10" fmla="*/ 79 w 79"/>
                <a:gd name="T11" fmla="*/ 289 h 289"/>
                <a:gd name="T12" fmla="*/ 62 w 79"/>
                <a:gd name="T13" fmla="*/ 14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9">
                  <a:moveTo>
                    <a:pt x="62" y="145"/>
                  </a:moveTo>
                  <a:cubicBezTo>
                    <a:pt x="62" y="65"/>
                    <a:pt x="56" y="0"/>
                    <a:pt x="7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65"/>
                    <a:pt x="0" y="145"/>
                  </a:cubicBezTo>
                  <a:cubicBezTo>
                    <a:pt x="0" y="224"/>
                    <a:pt x="15" y="289"/>
                    <a:pt x="33" y="289"/>
                  </a:cubicBezTo>
                  <a:cubicBezTo>
                    <a:pt x="79" y="289"/>
                    <a:pt x="79" y="289"/>
                    <a:pt x="79" y="289"/>
                  </a:cubicBezTo>
                  <a:cubicBezTo>
                    <a:pt x="61" y="289"/>
                    <a:pt x="62" y="224"/>
                    <a:pt x="62" y="14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Freeform: Shape 27"/>
            <p:cNvSpPr/>
            <p:nvPr/>
          </p:nvSpPr>
          <p:spPr bwMode="auto">
            <a:xfrm>
              <a:off x="3662" y="3046"/>
              <a:ext cx="79" cy="684"/>
            </a:xfrm>
            <a:custGeom>
              <a:avLst/>
              <a:gdLst>
                <a:gd name="T0" fmla="*/ 9 w 33"/>
                <a:gd name="T1" fmla="*/ 144 h 289"/>
                <a:gd name="T2" fmla="*/ 33 w 33"/>
                <a:gd name="T3" fmla="*/ 20 h 289"/>
                <a:gd name="T4" fmla="*/ 33 w 33"/>
                <a:gd name="T5" fmla="*/ 0 h 289"/>
                <a:gd name="T6" fmla="*/ 0 w 33"/>
                <a:gd name="T7" fmla="*/ 144 h 289"/>
                <a:gd name="T8" fmla="*/ 33 w 33"/>
                <a:gd name="T9" fmla="*/ 289 h 289"/>
                <a:gd name="T10" fmla="*/ 33 w 33"/>
                <a:gd name="T11" fmla="*/ 269 h 289"/>
                <a:gd name="T12" fmla="*/ 9 w 33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9">
                  <a:moveTo>
                    <a:pt x="9" y="144"/>
                  </a:moveTo>
                  <a:cubicBezTo>
                    <a:pt x="9" y="76"/>
                    <a:pt x="20" y="21"/>
                    <a:pt x="33" y="2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1"/>
                    <a:pt x="0" y="65"/>
                    <a:pt x="0" y="144"/>
                  </a:cubicBezTo>
                  <a:cubicBezTo>
                    <a:pt x="0" y="224"/>
                    <a:pt x="15" y="288"/>
                    <a:pt x="33" y="289"/>
                  </a:cubicBezTo>
                  <a:cubicBezTo>
                    <a:pt x="33" y="269"/>
                    <a:pt x="33" y="269"/>
                    <a:pt x="33" y="269"/>
                  </a:cubicBezTo>
                  <a:cubicBezTo>
                    <a:pt x="20" y="268"/>
                    <a:pt x="9" y="213"/>
                    <a:pt x="9" y="144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Freeform: Shape 28"/>
            <p:cNvSpPr/>
            <p:nvPr/>
          </p:nvSpPr>
          <p:spPr bwMode="auto">
            <a:xfrm>
              <a:off x="3821" y="3254"/>
              <a:ext cx="24" cy="135"/>
            </a:xfrm>
            <a:custGeom>
              <a:avLst/>
              <a:gdLst>
                <a:gd name="T0" fmla="*/ 0 w 10"/>
                <a:gd name="T1" fmla="*/ 0 h 57"/>
                <a:gd name="T2" fmla="*/ 0 w 10"/>
                <a:gd name="T3" fmla="*/ 1 h 57"/>
                <a:gd name="T4" fmla="*/ 9 w 10"/>
                <a:gd name="T5" fmla="*/ 1 h 57"/>
                <a:gd name="T6" fmla="*/ 9 w 10"/>
                <a:gd name="T7" fmla="*/ 57 h 57"/>
                <a:gd name="T8" fmla="*/ 10 w 10"/>
                <a:gd name="T9" fmla="*/ 57 h 57"/>
                <a:gd name="T10" fmla="*/ 10 w 10"/>
                <a:gd name="T11" fmla="*/ 0 h 57"/>
                <a:gd name="T12" fmla="*/ 0 w 1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6" y="1"/>
                    <a:pt x="9" y="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Freeform: Shape 29"/>
            <p:cNvSpPr/>
            <p:nvPr/>
          </p:nvSpPr>
          <p:spPr bwMode="auto">
            <a:xfrm>
              <a:off x="4726" y="2136"/>
              <a:ext cx="684" cy="191"/>
            </a:xfrm>
            <a:custGeom>
              <a:avLst/>
              <a:gdLst>
                <a:gd name="T0" fmla="*/ 145 w 289"/>
                <a:gd name="T1" fmla="*/ 17 h 80"/>
                <a:gd name="T2" fmla="*/ 0 w 289"/>
                <a:gd name="T3" fmla="*/ 5 h 80"/>
                <a:gd name="T4" fmla="*/ 0 w 289"/>
                <a:gd name="T5" fmla="*/ 46 h 80"/>
                <a:gd name="T6" fmla="*/ 145 w 289"/>
                <a:gd name="T7" fmla="*/ 80 h 80"/>
                <a:gd name="T8" fmla="*/ 289 w 289"/>
                <a:gd name="T9" fmla="*/ 46 h 80"/>
                <a:gd name="T10" fmla="*/ 289 w 289"/>
                <a:gd name="T11" fmla="*/ 0 h 80"/>
                <a:gd name="T12" fmla="*/ 145 w 289"/>
                <a:gd name="T13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5" y="17"/>
                  </a:moveTo>
                  <a:cubicBezTo>
                    <a:pt x="65" y="17"/>
                    <a:pt x="0" y="23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5"/>
                    <a:pt x="65" y="80"/>
                    <a:pt x="145" y="80"/>
                  </a:cubicBezTo>
                  <a:cubicBezTo>
                    <a:pt x="224" y="80"/>
                    <a:pt x="289" y="65"/>
                    <a:pt x="289" y="46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17"/>
                    <a:pt x="145" y="17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Freeform: Shape 30"/>
            <p:cNvSpPr/>
            <p:nvPr/>
          </p:nvSpPr>
          <p:spPr bwMode="auto">
            <a:xfrm>
              <a:off x="4726" y="2257"/>
              <a:ext cx="684" cy="79"/>
            </a:xfrm>
            <a:custGeom>
              <a:avLst/>
              <a:gdLst>
                <a:gd name="T0" fmla="*/ 144 w 289"/>
                <a:gd name="T1" fmla="*/ 24 h 33"/>
                <a:gd name="T2" fmla="*/ 20 w 289"/>
                <a:gd name="T3" fmla="*/ 0 h 33"/>
                <a:gd name="T4" fmla="*/ 0 w 289"/>
                <a:gd name="T5" fmla="*/ 0 h 33"/>
                <a:gd name="T6" fmla="*/ 144 w 289"/>
                <a:gd name="T7" fmla="*/ 33 h 33"/>
                <a:gd name="T8" fmla="*/ 289 w 289"/>
                <a:gd name="T9" fmla="*/ 0 h 33"/>
                <a:gd name="T10" fmla="*/ 269 w 289"/>
                <a:gd name="T11" fmla="*/ 0 h 33"/>
                <a:gd name="T12" fmla="*/ 144 w 289"/>
                <a:gd name="T13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3">
                  <a:moveTo>
                    <a:pt x="144" y="24"/>
                  </a:moveTo>
                  <a:cubicBezTo>
                    <a:pt x="76" y="24"/>
                    <a:pt x="21" y="13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65" y="33"/>
                    <a:pt x="144" y="33"/>
                  </a:cubicBezTo>
                  <a:cubicBezTo>
                    <a:pt x="223" y="33"/>
                    <a:pt x="288" y="18"/>
                    <a:pt x="289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68" y="13"/>
                    <a:pt x="212" y="24"/>
                    <a:pt x="144" y="24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Freeform: Shape 31"/>
            <p:cNvSpPr/>
            <p:nvPr/>
          </p:nvSpPr>
          <p:spPr bwMode="auto">
            <a:xfrm>
              <a:off x="4697" y="2158"/>
              <a:ext cx="505" cy="852"/>
            </a:xfrm>
            <a:custGeom>
              <a:avLst/>
              <a:gdLst>
                <a:gd name="T0" fmla="*/ 111 w 213"/>
                <a:gd name="T1" fmla="*/ 326 h 360"/>
                <a:gd name="T2" fmla="*/ 213 w 213"/>
                <a:gd name="T3" fmla="*/ 0 h 360"/>
                <a:gd name="T4" fmla="*/ 102 w 213"/>
                <a:gd name="T5" fmla="*/ 0 h 360"/>
                <a:gd name="T6" fmla="*/ 31 w 213"/>
                <a:gd name="T7" fmla="*/ 246 h 360"/>
                <a:gd name="T8" fmla="*/ 22 w 213"/>
                <a:gd name="T9" fmla="*/ 237 h 360"/>
                <a:gd name="T10" fmla="*/ 1 w 213"/>
                <a:gd name="T11" fmla="*/ 247 h 360"/>
                <a:gd name="T12" fmla="*/ 5 w 213"/>
                <a:gd name="T13" fmla="*/ 320 h 360"/>
                <a:gd name="T14" fmla="*/ 40 w 213"/>
                <a:gd name="T15" fmla="*/ 354 h 360"/>
                <a:gd name="T16" fmla="*/ 113 w 213"/>
                <a:gd name="T17" fmla="*/ 359 h 360"/>
                <a:gd name="T18" fmla="*/ 122 w 213"/>
                <a:gd name="T19" fmla="*/ 337 h 360"/>
                <a:gd name="T20" fmla="*/ 111 w 213"/>
                <a:gd name="T21" fmla="*/ 32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60">
                  <a:moveTo>
                    <a:pt x="111" y="326"/>
                  </a:moveTo>
                  <a:cubicBezTo>
                    <a:pt x="175" y="233"/>
                    <a:pt x="213" y="121"/>
                    <a:pt x="21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91"/>
                    <a:pt x="76" y="175"/>
                    <a:pt x="31" y="246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10" y="225"/>
                    <a:pt x="0" y="229"/>
                    <a:pt x="1" y="247"/>
                  </a:cubicBezTo>
                  <a:cubicBezTo>
                    <a:pt x="5" y="320"/>
                    <a:pt x="5" y="320"/>
                    <a:pt x="5" y="320"/>
                  </a:cubicBezTo>
                  <a:cubicBezTo>
                    <a:pt x="6" y="338"/>
                    <a:pt x="22" y="353"/>
                    <a:pt x="40" y="354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31" y="360"/>
                    <a:pt x="135" y="350"/>
                    <a:pt x="122" y="337"/>
                  </a:cubicBezTo>
                  <a:cubicBezTo>
                    <a:pt x="111" y="326"/>
                    <a:pt x="111" y="326"/>
                    <a:pt x="111" y="326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Freeform: Shape 32"/>
            <p:cNvSpPr/>
            <p:nvPr/>
          </p:nvSpPr>
          <p:spPr bwMode="auto">
            <a:xfrm>
              <a:off x="4941" y="2158"/>
              <a:ext cx="112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47 w 47"/>
                <a:gd name="T4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DCD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Freeform: Shape 34"/>
            <p:cNvSpPr/>
            <p:nvPr/>
          </p:nvSpPr>
          <p:spPr bwMode="auto">
            <a:xfrm>
              <a:off x="4702" y="2158"/>
              <a:ext cx="351" cy="821"/>
            </a:xfrm>
            <a:custGeom>
              <a:avLst/>
              <a:gdLst>
                <a:gd name="T0" fmla="*/ 148 w 148"/>
                <a:gd name="T1" fmla="*/ 0 h 347"/>
                <a:gd name="T2" fmla="*/ 101 w 148"/>
                <a:gd name="T3" fmla="*/ 0 h 347"/>
                <a:gd name="T4" fmla="*/ 30 w 148"/>
                <a:gd name="T5" fmla="*/ 246 h 347"/>
                <a:gd name="T6" fmla="*/ 30 w 148"/>
                <a:gd name="T7" fmla="*/ 246 h 347"/>
                <a:gd name="T8" fmla="*/ 29 w 148"/>
                <a:gd name="T9" fmla="*/ 246 h 347"/>
                <a:gd name="T10" fmla="*/ 20 w 148"/>
                <a:gd name="T11" fmla="*/ 237 h 347"/>
                <a:gd name="T12" fmla="*/ 7 w 148"/>
                <a:gd name="T13" fmla="*/ 230 h 347"/>
                <a:gd name="T14" fmla="*/ 6 w 148"/>
                <a:gd name="T15" fmla="*/ 230 h 347"/>
                <a:gd name="T16" fmla="*/ 0 w 148"/>
                <a:gd name="T17" fmla="*/ 246 h 347"/>
                <a:gd name="T18" fmla="*/ 4 w 148"/>
                <a:gd name="T19" fmla="*/ 320 h 347"/>
                <a:gd name="T20" fmla="*/ 19 w 148"/>
                <a:gd name="T21" fmla="*/ 347 h 347"/>
                <a:gd name="T22" fmla="*/ 148 w 148"/>
                <a:gd name="T23" fmla="*/ 5 h 347"/>
                <a:gd name="T24" fmla="*/ 148 w 148"/>
                <a:gd name="T25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347">
                  <a:moveTo>
                    <a:pt x="148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90"/>
                    <a:pt x="75" y="175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29" y="246"/>
                  </a:cubicBezTo>
                  <a:cubicBezTo>
                    <a:pt x="20" y="237"/>
                    <a:pt x="20" y="237"/>
                    <a:pt x="20" y="237"/>
                  </a:cubicBezTo>
                  <a:cubicBezTo>
                    <a:pt x="15" y="232"/>
                    <a:pt x="11" y="230"/>
                    <a:pt x="7" y="230"/>
                  </a:cubicBezTo>
                  <a:cubicBezTo>
                    <a:pt x="6" y="230"/>
                    <a:pt x="6" y="230"/>
                    <a:pt x="6" y="230"/>
                  </a:cubicBezTo>
                  <a:cubicBezTo>
                    <a:pt x="2" y="232"/>
                    <a:pt x="0" y="237"/>
                    <a:pt x="0" y="246"/>
                  </a:cubicBezTo>
                  <a:cubicBezTo>
                    <a:pt x="4" y="320"/>
                    <a:pt x="4" y="320"/>
                    <a:pt x="4" y="320"/>
                  </a:cubicBezTo>
                  <a:cubicBezTo>
                    <a:pt x="5" y="331"/>
                    <a:pt x="11" y="340"/>
                    <a:pt x="19" y="347"/>
                  </a:cubicBezTo>
                  <a:cubicBezTo>
                    <a:pt x="100" y="256"/>
                    <a:pt x="148" y="136"/>
                    <a:pt x="148" y="5"/>
                  </a:cubicBezTo>
                  <a:cubicBezTo>
                    <a:pt x="148" y="3"/>
                    <a:pt x="148" y="2"/>
                    <a:pt x="14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Freeform: Shape 35"/>
            <p:cNvSpPr/>
            <p:nvPr/>
          </p:nvSpPr>
          <p:spPr bwMode="auto">
            <a:xfrm>
              <a:off x="4458" y="1031"/>
              <a:ext cx="585" cy="592"/>
            </a:xfrm>
            <a:custGeom>
              <a:avLst/>
              <a:gdLst>
                <a:gd name="T0" fmla="*/ 111 w 247"/>
                <a:gd name="T1" fmla="*/ 114 h 250"/>
                <a:gd name="T2" fmla="*/ 0 w 247"/>
                <a:gd name="T3" fmla="*/ 208 h 250"/>
                <a:gd name="T4" fmla="*/ 30 w 247"/>
                <a:gd name="T5" fmla="*/ 237 h 250"/>
                <a:gd name="T6" fmla="*/ 155 w 247"/>
                <a:gd name="T7" fmla="*/ 159 h 250"/>
                <a:gd name="T8" fmla="*/ 234 w 247"/>
                <a:gd name="T9" fmla="*/ 33 h 250"/>
                <a:gd name="T10" fmla="*/ 201 w 247"/>
                <a:gd name="T11" fmla="*/ 0 h 250"/>
                <a:gd name="T12" fmla="*/ 111 w 247"/>
                <a:gd name="T13" fmla="*/ 11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11" y="114"/>
                  </a:moveTo>
                  <a:cubicBezTo>
                    <a:pt x="55" y="171"/>
                    <a:pt x="14" y="221"/>
                    <a:pt x="0" y="208"/>
                  </a:cubicBezTo>
                  <a:cubicBezTo>
                    <a:pt x="30" y="237"/>
                    <a:pt x="30" y="237"/>
                    <a:pt x="30" y="237"/>
                  </a:cubicBezTo>
                  <a:cubicBezTo>
                    <a:pt x="43" y="250"/>
                    <a:pt x="99" y="215"/>
                    <a:pt x="155" y="159"/>
                  </a:cubicBezTo>
                  <a:cubicBezTo>
                    <a:pt x="212" y="102"/>
                    <a:pt x="247" y="46"/>
                    <a:pt x="234" y="33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14" y="13"/>
                    <a:pt x="167" y="58"/>
                    <a:pt x="111" y="1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Freeform: Shape 36"/>
            <p:cNvSpPr/>
            <p:nvPr/>
          </p:nvSpPr>
          <p:spPr bwMode="auto">
            <a:xfrm>
              <a:off x="4537" y="1116"/>
              <a:ext cx="512" cy="515"/>
            </a:xfrm>
            <a:custGeom>
              <a:avLst/>
              <a:gdLst>
                <a:gd name="T0" fmla="*/ 119 w 216"/>
                <a:gd name="T1" fmla="*/ 119 h 217"/>
                <a:gd name="T2" fmla="*/ 14 w 216"/>
                <a:gd name="T3" fmla="*/ 191 h 217"/>
                <a:gd name="T4" fmla="*/ 0 w 216"/>
                <a:gd name="T5" fmla="*/ 205 h 217"/>
                <a:gd name="T6" fmla="*/ 125 w 216"/>
                <a:gd name="T7" fmla="*/ 126 h 217"/>
                <a:gd name="T8" fmla="*/ 204 w 216"/>
                <a:gd name="T9" fmla="*/ 0 h 217"/>
                <a:gd name="T10" fmla="*/ 190 w 216"/>
                <a:gd name="T11" fmla="*/ 14 h 217"/>
                <a:gd name="T12" fmla="*/ 119 w 216"/>
                <a:gd name="T13" fmla="*/ 11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119"/>
                  </a:moveTo>
                  <a:cubicBezTo>
                    <a:pt x="71" y="168"/>
                    <a:pt x="24" y="199"/>
                    <a:pt x="14" y="19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4" y="217"/>
                    <a:pt x="70" y="182"/>
                    <a:pt x="125" y="126"/>
                  </a:cubicBezTo>
                  <a:cubicBezTo>
                    <a:pt x="181" y="70"/>
                    <a:pt x="216" y="14"/>
                    <a:pt x="204" y="0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9" y="25"/>
                    <a:pt x="167" y="71"/>
                    <a:pt x="119" y="119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Freeform: Shape 37"/>
            <p:cNvSpPr/>
            <p:nvPr/>
          </p:nvSpPr>
          <p:spPr bwMode="auto">
            <a:xfrm>
              <a:off x="4614" y="1196"/>
              <a:ext cx="644" cy="929"/>
            </a:xfrm>
            <a:custGeom>
              <a:avLst/>
              <a:gdLst>
                <a:gd name="T0" fmla="*/ 251 w 272"/>
                <a:gd name="T1" fmla="*/ 309 h 392"/>
                <a:gd name="T2" fmla="*/ 238 w 272"/>
                <a:gd name="T3" fmla="*/ 309 h 392"/>
                <a:gd name="T4" fmla="*/ 79 w 272"/>
                <a:gd name="T5" fmla="*/ 0 h 392"/>
                <a:gd name="T6" fmla="*/ 0 w 272"/>
                <a:gd name="T7" fmla="*/ 78 h 392"/>
                <a:gd name="T8" fmla="*/ 126 w 272"/>
                <a:gd name="T9" fmla="*/ 309 h 392"/>
                <a:gd name="T10" fmla="*/ 109 w 272"/>
                <a:gd name="T11" fmla="*/ 309 h 392"/>
                <a:gd name="T12" fmla="*/ 101 w 272"/>
                <a:gd name="T13" fmla="*/ 331 h 392"/>
                <a:gd name="T14" fmla="*/ 156 w 272"/>
                <a:gd name="T15" fmla="*/ 380 h 392"/>
                <a:gd name="T16" fmla="*/ 204 w 272"/>
                <a:gd name="T17" fmla="*/ 380 h 392"/>
                <a:gd name="T18" fmla="*/ 259 w 272"/>
                <a:gd name="T19" fmla="*/ 331 h 392"/>
                <a:gd name="T20" fmla="*/ 251 w 272"/>
                <a:gd name="T21" fmla="*/ 30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51" y="309"/>
                  </a:moveTo>
                  <a:cubicBezTo>
                    <a:pt x="238" y="309"/>
                    <a:pt x="238" y="309"/>
                    <a:pt x="238" y="309"/>
                  </a:cubicBezTo>
                  <a:cubicBezTo>
                    <a:pt x="218" y="190"/>
                    <a:pt x="161" y="82"/>
                    <a:pt x="79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3" y="141"/>
                    <a:pt x="107" y="220"/>
                    <a:pt x="126" y="309"/>
                  </a:cubicBezTo>
                  <a:cubicBezTo>
                    <a:pt x="109" y="309"/>
                    <a:pt x="109" y="309"/>
                    <a:pt x="109" y="309"/>
                  </a:cubicBezTo>
                  <a:cubicBezTo>
                    <a:pt x="91" y="309"/>
                    <a:pt x="88" y="319"/>
                    <a:pt x="101" y="33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69" y="392"/>
                    <a:pt x="191" y="392"/>
                    <a:pt x="204" y="380"/>
                  </a:cubicBezTo>
                  <a:cubicBezTo>
                    <a:pt x="259" y="331"/>
                    <a:pt x="259" y="331"/>
                    <a:pt x="259" y="331"/>
                  </a:cubicBezTo>
                  <a:cubicBezTo>
                    <a:pt x="272" y="319"/>
                    <a:pt x="269" y="309"/>
                    <a:pt x="251" y="309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Freeform: Shape 38"/>
            <p:cNvSpPr/>
            <p:nvPr/>
          </p:nvSpPr>
          <p:spPr bwMode="auto">
            <a:xfrm>
              <a:off x="4853" y="1928"/>
              <a:ext cx="60" cy="3"/>
            </a:xfrm>
            <a:custGeom>
              <a:avLst/>
              <a:gdLst>
                <a:gd name="T0" fmla="*/ 25 w 25"/>
                <a:gd name="T1" fmla="*/ 0 h 1"/>
                <a:gd name="T2" fmla="*/ 9 w 25"/>
                <a:gd name="T3" fmla="*/ 0 h 1"/>
                <a:gd name="T4" fmla="*/ 0 w 25"/>
                <a:gd name="T5" fmla="*/ 1 h 1"/>
                <a:gd name="T6" fmla="*/ 8 w 25"/>
                <a:gd name="T7" fmla="*/ 0 h 1"/>
                <a:gd name="T8" fmla="*/ 25 w 25"/>
                <a:gd name="T9" fmla="*/ 0 h 1"/>
                <a:gd name="T10" fmla="*/ 25 w 2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">
                  <a:moveTo>
                    <a:pt x="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2" y="1"/>
                    <a:pt x="5" y="0"/>
                    <a:pt x="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Freeform: Shape 39"/>
            <p:cNvSpPr/>
            <p:nvPr/>
          </p:nvSpPr>
          <p:spPr bwMode="auto">
            <a:xfrm>
              <a:off x="4617" y="1305"/>
              <a:ext cx="436" cy="812"/>
            </a:xfrm>
            <a:custGeom>
              <a:avLst/>
              <a:gdLst>
                <a:gd name="T0" fmla="*/ 32 w 184"/>
                <a:gd name="T1" fmla="*/ 0 h 343"/>
                <a:gd name="T2" fmla="*/ 0 w 184"/>
                <a:gd name="T3" fmla="*/ 32 h 343"/>
                <a:gd name="T4" fmla="*/ 126 w 184"/>
                <a:gd name="T5" fmla="*/ 263 h 343"/>
                <a:gd name="T6" fmla="*/ 125 w 184"/>
                <a:gd name="T7" fmla="*/ 263 h 343"/>
                <a:gd name="T8" fmla="*/ 125 w 184"/>
                <a:gd name="T9" fmla="*/ 263 h 343"/>
                <a:gd name="T10" fmla="*/ 108 w 184"/>
                <a:gd name="T11" fmla="*/ 263 h 343"/>
                <a:gd name="T12" fmla="*/ 100 w 184"/>
                <a:gd name="T13" fmla="*/ 264 h 343"/>
                <a:gd name="T14" fmla="*/ 101 w 184"/>
                <a:gd name="T15" fmla="*/ 285 h 343"/>
                <a:gd name="T16" fmla="*/ 156 w 184"/>
                <a:gd name="T17" fmla="*/ 334 h 343"/>
                <a:gd name="T18" fmla="*/ 180 w 184"/>
                <a:gd name="T19" fmla="*/ 343 h 343"/>
                <a:gd name="T20" fmla="*/ 184 w 184"/>
                <a:gd name="T21" fmla="*/ 342 h 343"/>
                <a:gd name="T22" fmla="*/ 32 w 184"/>
                <a:gd name="T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343">
                  <a:moveTo>
                    <a:pt x="3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62" y="94"/>
                    <a:pt x="107" y="174"/>
                    <a:pt x="126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5" y="263"/>
                    <a:pt x="102" y="264"/>
                    <a:pt x="100" y="264"/>
                  </a:cubicBezTo>
                  <a:cubicBezTo>
                    <a:pt x="90" y="267"/>
                    <a:pt x="90" y="275"/>
                    <a:pt x="101" y="285"/>
                  </a:cubicBezTo>
                  <a:cubicBezTo>
                    <a:pt x="156" y="334"/>
                    <a:pt x="156" y="334"/>
                    <a:pt x="156" y="334"/>
                  </a:cubicBezTo>
                  <a:cubicBezTo>
                    <a:pt x="162" y="340"/>
                    <a:pt x="171" y="343"/>
                    <a:pt x="180" y="343"/>
                  </a:cubicBezTo>
                  <a:cubicBezTo>
                    <a:pt x="181" y="343"/>
                    <a:pt x="183" y="343"/>
                    <a:pt x="184" y="342"/>
                  </a:cubicBezTo>
                  <a:cubicBezTo>
                    <a:pt x="178" y="209"/>
                    <a:pt x="121" y="88"/>
                    <a:pt x="32" y="0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Freeform: Shape 40"/>
            <p:cNvSpPr/>
            <p:nvPr/>
          </p:nvSpPr>
          <p:spPr bwMode="auto">
            <a:xfrm>
              <a:off x="2715" y="955"/>
              <a:ext cx="589" cy="583"/>
            </a:xfrm>
            <a:custGeom>
              <a:avLst/>
              <a:gdLst>
                <a:gd name="T0" fmla="*/ 114 w 249"/>
                <a:gd name="T1" fmla="*/ 135 h 246"/>
                <a:gd name="T2" fmla="*/ 207 w 249"/>
                <a:gd name="T3" fmla="*/ 246 h 246"/>
                <a:gd name="T4" fmla="*/ 236 w 249"/>
                <a:gd name="T5" fmla="*/ 217 h 246"/>
                <a:gd name="T6" fmla="*/ 158 w 249"/>
                <a:gd name="T7" fmla="*/ 91 h 246"/>
                <a:gd name="T8" fmla="*/ 32 w 249"/>
                <a:gd name="T9" fmla="*/ 13 h 246"/>
                <a:gd name="T10" fmla="*/ 0 w 249"/>
                <a:gd name="T11" fmla="*/ 46 h 246"/>
                <a:gd name="T12" fmla="*/ 114 w 249"/>
                <a:gd name="T13" fmla="*/ 13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6">
                  <a:moveTo>
                    <a:pt x="114" y="135"/>
                  </a:moveTo>
                  <a:cubicBezTo>
                    <a:pt x="170" y="192"/>
                    <a:pt x="220" y="233"/>
                    <a:pt x="207" y="246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49" y="204"/>
                    <a:pt x="214" y="148"/>
                    <a:pt x="158" y="91"/>
                  </a:cubicBezTo>
                  <a:cubicBezTo>
                    <a:pt x="102" y="35"/>
                    <a:pt x="45" y="0"/>
                    <a:pt x="32" y="1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32"/>
                    <a:pt x="57" y="79"/>
                    <a:pt x="114" y="13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Freeform: Shape 41"/>
            <p:cNvSpPr/>
            <p:nvPr/>
          </p:nvSpPr>
          <p:spPr bwMode="auto">
            <a:xfrm>
              <a:off x="2801" y="948"/>
              <a:ext cx="512" cy="513"/>
            </a:xfrm>
            <a:custGeom>
              <a:avLst/>
              <a:gdLst>
                <a:gd name="T0" fmla="*/ 119 w 216"/>
                <a:gd name="T1" fmla="*/ 98 h 217"/>
                <a:gd name="T2" fmla="*/ 190 w 216"/>
                <a:gd name="T3" fmla="*/ 203 h 217"/>
                <a:gd name="T4" fmla="*/ 204 w 216"/>
                <a:gd name="T5" fmla="*/ 217 h 217"/>
                <a:gd name="T6" fmla="*/ 125 w 216"/>
                <a:gd name="T7" fmla="*/ 91 h 217"/>
                <a:gd name="T8" fmla="*/ 0 w 216"/>
                <a:gd name="T9" fmla="*/ 12 h 217"/>
                <a:gd name="T10" fmla="*/ 14 w 216"/>
                <a:gd name="T11" fmla="*/ 26 h 217"/>
                <a:gd name="T12" fmla="*/ 119 w 216"/>
                <a:gd name="T13" fmla="*/ 9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98"/>
                  </a:moveTo>
                  <a:cubicBezTo>
                    <a:pt x="167" y="146"/>
                    <a:pt x="198" y="193"/>
                    <a:pt x="190" y="203"/>
                  </a:cubicBezTo>
                  <a:cubicBezTo>
                    <a:pt x="204" y="217"/>
                    <a:pt x="204" y="217"/>
                    <a:pt x="204" y="217"/>
                  </a:cubicBezTo>
                  <a:cubicBezTo>
                    <a:pt x="216" y="203"/>
                    <a:pt x="181" y="147"/>
                    <a:pt x="125" y="91"/>
                  </a:cubicBezTo>
                  <a:cubicBezTo>
                    <a:pt x="69" y="35"/>
                    <a:pt x="14" y="0"/>
                    <a:pt x="0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4" y="18"/>
                    <a:pt x="71" y="49"/>
                    <a:pt x="119" y="98"/>
                  </a:cubicBez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Freeform: Shape 42"/>
            <p:cNvSpPr/>
            <p:nvPr/>
          </p:nvSpPr>
          <p:spPr bwMode="auto">
            <a:xfrm>
              <a:off x="2879" y="743"/>
              <a:ext cx="917" cy="639"/>
            </a:xfrm>
            <a:custGeom>
              <a:avLst/>
              <a:gdLst>
                <a:gd name="T0" fmla="*/ 376 w 388"/>
                <a:gd name="T1" fmla="*/ 68 h 270"/>
                <a:gd name="T2" fmla="*/ 327 w 388"/>
                <a:gd name="T3" fmla="*/ 13 h 270"/>
                <a:gd name="T4" fmla="*/ 306 w 388"/>
                <a:gd name="T5" fmla="*/ 22 h 270"/>
                <a:gd name="T6" fmla="*/ 306 w 388"/>
                <a:gd name="T7" fmla="*/ 33 h 270"/>
                <a:gd name="T8" fmla="*/ 0 w 388"/>
                <a:gd name="T9" fmla="*/ 192 h 270"/>
                <a:gd name="T10" fmla="*/ 79 w 388"/>
                <a:gd name="T11" fmla="*/ 270 h 270"/>
                <a:gd name="T12" fmla="*/ 306 w 388"/>
                <a:gd name="T13" fmla="*/ 145 h 270"/>
                <a:gd name="T14" fmla="*/ 306 w 388"/>
                <a:gd name="T15" fmla="*/ 163 h 270"/>
                <a:gd name="T16" fmla="*/ 327 w 388"/>
                <a:gd name="T17" fmla="*/ 172 h 270"/>
                <a:gd name="T18" fmla="*/ 376 w 388"/>
                <a:gd name="T19" fmla="*/ 117 h 270"/>
                <a:gd name="T20" fmla="*/ 376 w 388"/>
                <a:gd name="T21" fmla="*/ 6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76" y="68"/>
                  </a:moveTo>
                  <a:cubicBezTo>
                    <a:pt x="327" y="13"/>
                    <a:pt x="327" y="13"/>
                    <a:pt x="327" y="13"/>
                  </a:cubicBezTo>
                  <a:cubicBezTo>
                    <a:pt x="315" y="0"/>
                    <a:pt x="306" y="4"/>
                    <a:pt x="306" y="22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187" y="53"/>
                    <a:pt x="82" y="111"/>
                    <a:pt x="0" y="192"/>
                  </a:cubicBezTo>
                  <a:cubicBezTo>
                    <a:pt x="79" y="270"/>
                    <a:pt x="79" y="270"/>
                    <a:pt x="79" y="270"/>
                  </a:cubicBezTo>
                  <a:cubicBezTo>
                    <a:pt x="140" y="209"/>
                    <a:pt x="218" y="165"/>
                    <a:pt x="306" y="145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6" y="181"/>
                    <a:pt x="315" y="185"/>
                    <a:pt x="327" y="172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388" y="104"/>
                    <a:pt x="388" y="82"/>
                    <a:pt x="376" y="68"/>
                  </a:cubicBezTo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Freeform: Shape 43"/>
            <p:cNvSpPr/>
            <p:nvPr/>
          </p:nvSpPr>
          <p:spPr bwMode="auto">
            <a:xfrm>
              <a:off x="3629" y="952"/>
              <a:ext cx="167" cy="213"/>
            </a:xfrm>
            <a:custGeom>
              <a:avLst/>
              <a:gdLst>
                <a:gd name="T0" fmla="*/ 69 w 70"/>
                <a:gd name="T1" fmla="*/ 0 h 90"/>
                <a:gd name="T2" fmla="*/ 68 w 70"/>
                <a:gd name="T3" fmla="*/ 0 h 90"/>
                <a:gd name="T4" fmla="*/ 59 w 70"/>
                <a:gd name="T5" fmla="*/ 28 h 90"/>
                <a:gd name="T6" fmla="*/ 10 w 70"/>
                <a:gd name="T7" fmla="*/ 83 h 90"/>
                <a:gd name="T8" fmla="*/ 0 w 70"/>
                <a:gd name="T9" fmla="*/ 90 h 90"/>
                <a:gd name="T10" fmla="*/ 11 w 70"/>
                <a:gd name="T11" fmla="*/ 82 h 90"/>
                <a:gd name="T12" fmla="*/ 60 w 70"/>
                <a:gd name="T13" fmla="*/ 28 h 90"/>
                <a:gd name="T14" fmla="*/ 69 w 70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90">
                  <a:moveTo>
                    <a:pt x="69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9" y="10"/>
                    <a:pt x="66" y="20"/>
                    <a:pt x="59" y="28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7" y="87"/>
                    <a:pt x="3" y="89"/>
                    <a:pt x="0" y="90"/>
                  </a:cubicBezTo>
                  <a:cubicBezTo>
                    <a:pt x="4" y="89"/>
                    <a:pt x="7" y="87"/>
                    <a:pt x="11" y="8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7" y="20"/>
                    <a:pt x="70" y="10"/>
                    <a:pt x="69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Freeform: Shape 44"/>
            <p:cNvSpPr/>
            <p:nvPr/>
          </p:nvSpPr>
          <p:spPr bwMode="auto">
            <a:xfrm>
              <a:off x="3194" y="1189"/>
              <a:ext cx="127" cy="83"/>
            </a:xfrm>
            <a:custGeom>
              <a:avLst/>
              <a:gdLst>
                <a:gd name="T0" fmla="*/ 54 w 54"/>
                <a:gd name="T1" fmla="*/ 0 h 35"/>
                <a:gd name="T2" fmla="*/ 0 w 54"/>
                <a:gd name="T3" fmla="*/ 35 h 35"/>
                <a:gd name="T4" fmla="*/ 0 w 54"/>
                <a:gd name="T5" fmla="*/ 35 h 35"/>
                <a:gd name="T6" fmla="*/ 54 w 54"/>
                <a:gd name="T7" fmla="*/ 1 h 35"/>
                <a:gd name="T8" fmla="*/ 54 w 5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5">
                  <a:moveTo>
                    <a:pt x="54" y="0"/>
                  </a:moveTo>
                  <a:cubicBezTo>
                    <a:pt x="35" y="11"/>
                    <a:pt x="17" y="2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7" y="22"/>
                    <a:pt x="35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Freeform: Shape 45"/>
            <p:cNvSpPr/>
            <p:nvPr/>
          </p:nvSpPr>
          <p:spPr bwMode="auto">
            <a:xfrm>
              <a:off x="3321" y="1109"/>
              <a:ext cx="200" cy="81"/>
            </a:xfrm>
            <a:custGeom>
              <a:avLst/>
              <a:gdLst>
                <a:gd name="T0" fmla="*/ 84 w 84"/>
                <a:gd name="T1" fmla="*/ 0 h 35"/>
                <a:gd name="T2" fmla="*/ 0 w 84"/>
                <a:gd name="T3" fmla="*/ 34 h 35"/>
                <a:gd name="T4" fmla="*/ 0 w 84"/>
                <a:gd name="T5" fmla="*/ 35 h 35"/>
                <a:gd name="T6" fmla="*/ 84 w 8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35">
                  <a:moveTo>
                    <a:pt x="84" y="0"/>
                  </a:moveTo>
                  <a:cubicBezTo>
                    <a:pt x="55" y="8"/>
                    <a:pt x="27" y="20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7" y="20"/>
                    <a:pt x="55" y="9"/>
                    <a:pt x="84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Freeform: Shape 46"/>
            <p:cNvSpPr/>
            <p:nvPr/>
          </p:nvSpPr>
          <p:spPr bwMode="auto">
            <a:xfrm>
              <a:off x="3066" y="1367"/>
              <a:ext cx="15" cy="15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6 h 6"/>
                <a:gd name="T4" fmla="*/ 0 w 6"/>
                <a:gd name="T5" fmla="*/ 6 h 6"/>
                <a:gd name="T6" fmla="*/ 6 w 6"/>
                <a:gd name="T7" fmla="*/ 1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Freeform: Shape 47"/>
            <p:cNvSpPr/>
            <p:nvPr/>
          </p:nvSpPr>
          <p:spPr bwMode="auto">
            <a:xfrm>
              <a:off x="3081" y="1284"/>
              <a:ext cx="96" cy="85"/>
            </a:xfrm>
            <a:custGeom>
              <a:avLst/>
              <a:gdLst>
                <a:gd name="T0" fmla="*/ 41 w 41"/>
                <a:gd name="T1" fmla="*/ 0 h 36"/>
                <a:gd name="T2" fmla="*/ 0 w 41"/>
                <a:gd name="T3" fmla="*/ 35 h 36"/>
                <a:gd name="T4" fmla="*/ 0 w 41"/>
                <a:gd name="T5" fmla="*/ 36 h 36"/>
                <a:gd name="T6" fmla="*/ 41 w 41"/>
                <a:gd name="T7" fmla="*/ 0 h 36"/>
                <a:gd name="T8" fmla="*/ 41 w 4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0"/>
                  </a:moveTo>
                  <a:cubicBezTo>
                    <a:pt x="26" y="11"/>
                    <a:pt x="13" y="23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3" y="23"/>
                    <a:pt x="27" y="1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43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Freeform: Shape 48"/>
            <p:cNvSpPr/>
            <p:nvPr/>
          </p:nvSpPr>
          <p:spPr bwMode="auto">
            <a:xfrm>
              <a:off x="3177" y="1272"/>
              <a:ext cx="17" cy="12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5 h 5"/>
                <a:gd name="T4" fmla="*/ 0 w 7"/>
                <a:gd name="T5" fmla="*/ 5 h 5"/>
                <a:gd name="T6" fmla="*/ 7 w 7"/>
                <a:gd name="T7" fmla="*/ 0 h 5"/>
                <a:gd name="T8" fmla="*/ 7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5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A7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Freeform: Shape 49"/>
            <p:cNvSpPr/>
            <p:nvPr/>
          </p:nvSpPr>
          <p:spPr bwMode="auto">
            <a:xfrm>
              <a:off x="2985" y="952"/>
              <a:ext cx="808" cy="429"/>
            </a:xfrm>
            <a:custGeom>
              <a:avLst/>
              <a:gdLst>
                <a:gd name="T0" fmla="*/ 340 w 341"/>
                <a:gd name="T1" fmla="*/ 0 h 181"/>
                <a:gd name="T2" fmla="*/ 0 w 341"/>
                <a:gd name="T3" fmla="*/ 146 h 181"/>
                <a:gd name="T4" fmla="*/ 34 w 341"/>
                <a:gd name="T5" fmla="*/ 181 h 181"/>
                <a:gd name="T6" fmla="*/ 40 w 341"/>
                <a:gd name="T7" fmla="*/ 175 h 181"/>
                <a:gd name="T8" fmla="*/ 81 w 341"/>
                <a:gd name="T9" fmla="*/ 140 h 181"/>
                <a:gd name="T10" fmla="*/ 88 w 341"/>
                <a:gd name="T11" fmla="*/ 135 h 181"/>
                <a:gd name="T12" fmla="*/ 142 w 341"/>
                <a:gd name="T13" fmla="*/ 100 h 181"/>
                <a:gd name="T14" fmla="*/ 226 w 341"/>
                <a:gd name="T15" fmla="*/ 66 h 181"/>
                <a:gd name="T16" fmla="*/ 262 w 341"/>
                <a:gd name="T17" fmla="*/ 56 h 181"/>
                <a:gd name="T18" fmla="*/ 262 w 341"/>
                <a:gd name="T19" fmla="*/ 74 h 181"/>
                <a:gd name="T20" fmla="*/ 270 w 341"/>
                <a:gd name="T21" fmla="*/ 91 h 181"/>
                <a:gd name="T22" fmla="*/ 272 w 341"/>
                <a:gd name="T23" fmla="*/ 90 h 181"/>
                <a:gd name="T24" fmla="*/ 282 w 341"/>
                <a:gd name="T25" fmla="*/ 83 h 181"/>
                <a:gd name="T26" fmla="*/ 331 w 341"/>
                <a:gd name="T27" fmla="*/ 28 h 181"/>
                <a:gd name="T28" fmla="*/ 340 w 341"/>
                <a:gd name="T2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181">
                  <a:moveTo>
                    <a:pt x="340" y="0"/>
                  </a:moveTo>
                  <a:cubicBezTo>
                    <a:pt x="208" y="5"/>
                    <a:pt x="88" y="60"/>
                    <a:pt x="0" y="146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6" y="179"/>
                    <a:pt x="38" y="177"/>
                    <a:pt x="40" y="175"/>
                  </a:cubicBezTo>
                  <a:cubicBezTo>
                    <a:pt x="53" y="163"/>
                    <a:pt x="66" y="151"/>
                    <a:pt x="81" y="140"/>
                  </a:cubicBezTo>
                  <a:cubicBezTo>
                    <a:pt x="83" y="138"/>
                    <a:pt x="86" y="136"/>
                    <a:pt x="88" y="135"/>
                  </a:cubicBezTo>
                  <a:cubicBezTo>
                    <a:pt x="105" y="122"/>
                    <a:pt x="123" y="111"/>
                    <a:pt x="142" y="100"/>
                  </a:cubicBezTo>
                  <a:cubicBezTo>
                    <a:pt x="169" y="86"/>
                    <a:pt x="197" y="74"/>
                    <a:pt x="226" y="66"/>
                  </a:cubicBezTo>
                  <a:cubicBezTo>
                    <a:pt x="238" y="62"/>
                    <a:pt x="249" y="59"/>
                    <a:pt x="262" y="56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85"/>
                    <a:pt x="265" y="91"/>
                    <a:pt x="270" y="91"/>
                  </a:cubicBezTo>
                  <a:cubicBezTo>
                    <a:pt x="271" y="91"/>
                    <a:pt x="272" y="90"/>
                    <a:pt x="272" y="90"/>
                  </a:cubicBezTo>
                  <a:cubicBezTo>
                    <a:pt x="275" y="89"/>
                    <a:pt x="279" y="87"/>
                    <a:pt x="282" y="83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8" y="20"/>
                    <a:pt x="341" y="10"/>
                    <a:pt x="34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Freeform: Shape 50"/>
            <p:cNvSpPr/>
            <p:nvPr/>
          </p:nvSpPr>
          <p:spPr bwMode="auto">
            <a:xfrm>
              <a:off x="3819" y="588"/>
              <a:ext cx="187" cy="683"/>
            </a:xfrm>
            <a:custGeom>
              <a:avLst/>
              <a:gdLst>
                <a:gd name="T0" fmla="*/ 17 w 79"/>
                <a:gd name="T1" fmla="*/ 144 h 288"/>
                <a:gd name="T2" fmla="*/ 4 w 79"/>
                <a:gd name="T3" fmla="*/ 288 h 288"/>
                <a:gd name="T4" fmla="*/ 46 w 79"/>
                <a:gd name="T5" fmla="*/ 288 h 288"/>
                <a:gd name="T6" fmla="*/ 79 w 79"/>
                <a:gd name="T7" fmla="*/ 144 h 288"/>
                <a:gd name="T8" fmla="*/ 46 w 79"/>
                <a:gd name="T9" fmla="*/ 0 h 288"/>
                <a:gd name="T10" fmla="*/ 0 w 79"/>
                <a:gd name="T11" fmla="*/ 0 h 288"/>
                <a:gd name="T12" fmla="*/ 17 w 79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8">
                  <a:moveTo>
                    <a:pt x="17" y="144"/>
                  </a:moveTo>
                  <a:cubicBezTo>
                    <a:pt x="17" y="224"/>
                    <a:pt x="23" y="288"/>
                    <a:pt x="4" y="288"/>
                  </a:cubicBezTo>
                  <a:cubicBezTo>
                    <a:pt x="46" y="288"/>
                    <a:pt x="46" y="288"/>
                    <a:pt x="46" y="288"/>
                  </a:cubicBezTo>
                  <a:cubicBezTo>
                    <a:pt x="64" y="288"/>
                    <a:pt x="79" y="224"/>
                    <a:pt x="79" y="144"/>
                  </a:cubicBezTo>
                  <a:cubicBezTo>
                    <a:pt x="79" y="64"/>
                    <a:pt x="64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7" y="64"/>
                    <a:pt x="17" y="14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Freeform: Shape 51"/>
            <p:cNvSpPr/>
            <p:nvPr/>
          </p:nvSpPr>
          <p:spPr bwMode="auto">
            <a:xfrm>
              <a:off x="3939" y="588"/>
              <a:ext cx="79" cy="683"/>
            </a:xfrm>
            <a:custGeom>
              <a:avLst/>
              <a:gdLst>
                <a:gd name="T0" fmla="*/ 24 w 33"/>
                <a:gd name="T1" fmla="*/ 144 h 288"/>
                <a:gd name="T2" fmla="*/ 0 w 33"/>
                <a:gd name="T3" fmla="*/ 269 h 288"/>
                <a:gd name="T4" fmla="*/ 0 w 33"/>
                <a:gd name="T5" fmla="*/ 288 h 288"/>
                <a:gd name="T6" fmla="*/ 33 w 33"/>
                <a:gd name="T7" fmla="*/ 144 h 288"/>
                <a:gd name="T8" fmla="*/ 0 w 33"/>
                <a:gd name="T9" fmla="*/ 0 h 288"/>
                <a:gd name="T10" fmla="*/ 0 w 33"/>
                <a:gd name="T11" fmla="*/ 19 h 288"/>
                <a:gd name="T12" fmla="*/ 24 w 33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8">
                  <a:moveTo>
                    <a:pt x="24" y="144"/>
                  </a:moveTo>
                  <a:cubicBezTo>
                    <a:pt x="24" y="212"/>
                    <a:pt x="13" y="267"/>
                    <a:pt x="0" y="269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8" y="287"/>
                    <a:pt x="33" y="223"/>
                    <a:pt x="33" y="144"/>
                  </a:cubicBezTo>
                  <a:cubicBezTo>
                    <a:pt x="33" y="65"/>
                    <a:pt x="18" y="1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" y="20"/>
                    <a:pt x="24" y="76"/>
                    <a:pt x="24" y="14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Freeform: Shape 52"/>
            <p:cNvSpPr/>
            <p:nvPr/>
          </p:nvSpPr>
          <p:spPr bwMode="auto">
            <a:xfrm>
              <a:off x="3841" y="799"/>
              <a:ext cx="873" cy="516"/>
            </a:xfrm>
            <a:custGeom>
              <a:avLst/>
              <a:gdLst>
                <a:gd name="T0" fmla="*/ 346 w 369"/>
                <a:gd name="T1" fmla="*/ 96 h 218"/>
                <a:gd name="T2" fmla="*/ 335 w 369"/>
                <a:gd name="T3" fmla="*/ 108 h 218"/>
                <a:gd name="T4" fmla="*/ 0 w 369"/>
                <a:gd name="T5" fmla="*/ 0 h 218"/>
                <a:gd name="T6" fmla="*/ 0 w 369"/>
                <a:gd name="T7" fmla="*/ 110 h 218"/>
                <a:gd name="T8" fmla="*/ 255 w 369"/>
                <a:gd name="T9" fmla="*/ 187 h 218"/>
                <a:gd name="T10" fmla="*/ 246 w 369"/>
                <a:gd name="T11" fmla="*/ 196 h 218"/>
                <a:gd name="T12" fmla="*/ 256 w 369"/>
                <a:gd name="T13" fmla="*/ 217 h 218"/>
                <a:gd name="T14" fmla="*/ 329 w 369"/>
                <a:gd name="T15" fmla="*/ 213 h 218"/>
                <a:gd name="T16" fmla="*/ 363 w 369"/>
                <a:gd name="T17" fmla="*/ 178 h 218"/>
                <a:gd name="T18" fmla="*/ 368 w 369"/>
                <a:gd name="T19" fmla="*/ 105 h 218"/>
                <a:gd name="T20" fmla="*/ 346 w 369"/>
                <a:gd name="T21" fmla="*/ 9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9" h="218">
                  <a:moveTo>
                    <a:pt x="346" y="96"/>
                  </a:moveTo>
                  <a:cubicBezTo>
                    <a:pt x="335" y="108"/>
                    <a:pt x="335" y="108"/>
                    <a:pt x="335" y="108"/>
                  </a:cubicBezTo>
                  <a:cubicBezTo>
                    <a:pt x="240" y="40"/>
                    <a:pt x="125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4" y="111"/>
                    <a:pt x="182" y="139"/>
                    <a:pt x="255" y="187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34" y="208"/>
                    <a:pt x="238" y="218"/>
                    <a:pt x="256" y="217"/>
                  </a:cubicBezTo>
                  <a:cubicBezTo>
                    <a:pt x="329" y="213"/>
                    <a:pt x="329" y="213"/>
                    <a:pt x="329" y="213"/>
                  </a:cubicBezTo>
                  <a:cubicBezTo>
                    <a:pt x="347" y="212"/>
                    <a:pt x="362" y="196"/>
                    <a:pt x="363" y="178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9" y="87"/>
                    <a:pt x="359" y="83"/>
                    <a:pt x="346" y="9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Freeform: Shape 53"/>
            <p:cNvSpPr/>
            <p:nvPr/>
          </p:nvSpPr>
          <p:spPr bwMode="auto">
            <a:xfrm>
              <a:off x="4641" y="1281"/>
              <a:ext cx="31" cy="17"/>
            </a:xfrm>
            <a:custGeom>
              <a:avLst/>
              <a:gdLst>
                <a:gd name="T0" fmla="*/ 12 w 13"/>
                <a:gd name="T1" fmla="*/ 0 h 7"/>
                <a:gd name="T2" fmla="*/ 0 w 13"/>
                <a:gd name="T3" fmla="*/ 7 h 7"/>
                <a:gd name="T4" fmla="*/ 13 w 13"/>
                <a:gd name="T5" fmla="*/ 0 h 7"/>
                <a:gd name="T6" fmla="*/ 12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12" y="0"/>
                  </a:moveTo>
                  <a:cubicBezTo>
                    <a:pt x="9" y="3"/>
                    <a:pt x="4" y="6"/>
                    <a:pt x="0" y="7"/>
                  </a:cubicBezTo>
                  <a:cubicBezTo>
                    <a:pt x="4" y="6"/>
                    <a:pt x="9" y="3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4A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Freeform: Shape 54"/>
            <p:cNvSpPr/>
            <p:nvPr/>
          </p:nvSpPr>
          <p:spPr bwMode="auto">
            <a:xfrm>
              <a:off x="3842" y="951"/>
              <a:ext cx="827" cy="361"/>
            </a:xfrm>
            <a:custGeom>
              <a:avLst/>
              <a:gdLst>
                <a:gd name="T0" fmla="*/ 0 w 349"/>
                <a:gd name="T1" fmla="*/ 0 h 153"/>
                <a:gd name="T2" fmla="*/ 0 w 349"/>
                <a:gd name="T3" fmla="*/ 46 h 153"/>
                <a:gd name="T4" fmla="*/ 255 w 349"/>
                <a:gd name="T5" fmla="*/ 123 h 153"/>
                <a:gd name="T6" fmla="*/ 246 w 349"/>
                <a:gd name="T7" fmla="*/ 132 h 153"/>
                <a:gd name="T8" fmla="*/ 253 w 349"/>
                <a:gd name="T9" fmla="*/ 153 h 153"/>
                <a:gd name="T10" fmla="*/ 256 w 349"/>
                <a:gd name="T11" fmla="*/ 153 h 153"/>
                <a:gd name="T12" fmla="*/ 329 w 349"/>
                <a:gd name="T13" fmla="*/ 149 h 153"/>
                <a:gd name="T14" fmla="*/ 337 w 349"/>
                <a:gd name="T15" fmla="*/ 147 h 153"/>
                <a:gd name="T16" fmla="*/ 349 w 349"/>
                <a:gd name="T17" fmla="*/ 140 h 153"/>
                <a:gd name="T18" fmla="*/ 0 w 34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153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4" y="46"/>
                    <a:pt x="182" y="74"/>
                    <a:pt x="255" y="123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4" y="144"/>
                    <a:pt x="237" y="153"/>
                    <a:pt x="253" y="153"/>
                  </a:cubicBezTo>
                  <a:cubicBezTo>
                    <a:pt x="254" y="153"/>
                    <a:pt x="255" y="153"/>
                    <a:pt x="256" y="153"/>
                  </a:cubicBezTo>
                  <a:cubicBezTo>
                    <a:pt x="329" y="149"/>
                    <a:pt x="329" y="149"/>
                    <a:pt x="329" y="149"/>
                  </a:cubicBezTo>
                  <a:cubicBezTo>
                    <a:pt x="332" y="148"/>
                    <a:pt x="334" y="148"/>
                    <a:pt x="337" y="147"/>
                  </a:cubicBezTo>
                  <a:cubicBezTo>
                    <a:pt x="341" y="146"/>
                    <a:pt x="346" y="143"/>
                    <a:pt x="349" y="140"/>
                  </a:cubicBezTo>
                  <a:cubicBezTo>
                    <a:pt x="258" y="54"/>
                    <a:pt x="135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Freeform: Shape 55"/>
            <p:cNvSpPr/>
            <p:nvPr/>
          </p:nvSpPr>
          <p:spPr bwMode="auto">
            <a:xfrm>
              <a:off x="3710" y="588"/>
              <a:ext cx="229" cy="683"/>
            </a:xfrm>
            <a:custGeom>
              <a:avLst/>
              <a:gdLst>
                <a:gd name="T0" fmla="*/ 63 w 97"/>
                <a:gd name="T1" fmla="*/ 144 h 288"/>
                <a:gd name="T2" fmla="*/ 97 w 97"/>
                <a:gd name="T3" fmla="*/ 0 h 288"/>
                <a:gd name="T4" fmla="*/ 34 w 97"/>
                <a:gd name="T5" fmla="*/ 0 h 288"/>
                <a:gd name="T6" fmla="*/ 0 w 97"/>
                <a:gd name="T7" fmla="*/ 144 h 288"/>
                <a:gd name="T8" fmla="*/ 34 w 97"/>
                <a:gd name="T9" fmla="*/ 288 h 288"/>
                <a:gd name="T10" fmla="*/ 97 w 97"/>
                <a:gd name="T11" fmla="*/ 288 h 288"/>
                <a:gd name="T12" fmla="*/ 63 w 97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8">
                  <a:moveTo>
                    <a:pt x="63" y="144"/>
                  </a:moveTo>
                  <a:cubicBezTo>
                    <a:pt x="63" y="64"/>
                    <a:pt x="78" y="0"/>
                    <a:pt x="9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64"/>
                    <a:pt x="0" y="144"/>
                  </a:cubicBezTo>
                  <a:cubicBezTo>
                    <a:pt x="0" y="224"/>
                    <a:pt x="15" y="288"/>
                    <a:pt x="34" y="288"/>
                  </a:cubicBezTo>
                  <a:cubicBezTo>
                    <a:pt x="97" y="288"/>
                    <a:pt x="97" y="288"/>
                    <a:pt x="97" y="288"/>
                  </a:cubicBezTo>
                  <a:cubicBezTo>
                    <a:pt x="78" y="288"/>
                    <a:pt x="63" y="224"/>
                    <a:pt x="63" y="1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Freeform: Shape 56"/>
            <p:cNvSpPr/>
            <p:nvPr/>
          </p:nvSpPr>
          <p:spPr bwMode="auto">
            <a:xfrm>
              <a:off x="3857" y="588"/>
              <a:ext cx="83" cy="683"/>
            </a:xfrm>
            <a:custGeom>
              <a:avLst/>
              <a:gdLst>
                <a:gd name="T0" fmla="*/ 35 w 35"/>
                <a:gd name="T1" fmla="*/ 269 h 288"/>
                <a:gd name="T2" fmla="*/ 34 w 35"/>
                <a:gd name="T3" fmla="*/ 269 h 288"/>
                <a:gd name="T4" fmla="*/ 10 w 35"/>
                <a:gd name="T5" fmla="*/ 144 h 288"/>
                <a:gd name="T6" fmla="*/ 34 w 35"/>
                <a:gd name="T7" fmla="*/ 19 h 288"/>
                <a:gd name="T8" fmla="*/ 35 w 35"/>
                <a:gd name="T9" fmla="*/ 19 h 288"/>
                <a:gd name="T10" fmla="*/ 35 w 35"/>
                <a:gd name="T11" fmla="*/ 0 h 288"/>
                <a:gd name="T12" fmla="*/ 34 w 35"/>
                <a:gd name="T13" fmla="*/ 0 h 288"/>
                <a:gd name="T14" fmla="*/ 0 w 35"/>
                <a:gd name="T15" fmla="*/ 144 h 288"/>
                <a:gd name="T16" fmla="*/ 34 w 35"/>
                <a:gd name="T17" fmla="*/ 288 h 288"/>
                <a:gd name="T18" fmla="*/ 35 w 35"/>
                <a:gd name="T19" fmla="*/ 288 h 288"/>
                <a:gd name="T20" fmla="*/ 35 w 35"/>
                <a:gd name="T21" fmla="*/ 26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8">
                  <a:moveTo>
                    <a:pt x="35" y="269"/>
                  </a:moveTo>
                  <a:cubicBezTo>
                    <a:pt x="34" y="269"/>
                    <a:pt x="34" y="269"/>
                    <a:pt x="34" y="269"/>
                  </a:cubicBezTo>
                  <a:cubicBezTo>
                    <a:pt x="21" y="269"/>
                    <a:pt x="10" y="213"/>
                    <a:pt x="10" y="144"/>
                  </a:cubicBezTo>
                  <a:cubicBezTo>
                    <a:pt x="10" y="75"/>
                    <a:pt x="21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64"/>
                    <a:pt x="0" y="144"/>
                  </a:cubicBezTo>
                  <a:cubicBezTo>
                    <a:pt x="0" y="224"/>
                    <a:pt x="16" y="288"/>
                    <a:pt x="34" y="288"/>
                  </a:cubicBezTo>
                  <a:cubicBezTo>
                    <a:pt x="35" y="288"/>
                    <a:pt x="35" y="288"/>
                    <a:pt x="35" y="288"/>
                  </a:cubicBezTo>
                  <a:lnTo>
                    <a:pt x="35" y="2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Freeform: Shape 57"/>
            <p:cNvSpPr/>
            <p:nvPr/>
          </p:nvSpPr>
          <p:spPr bwMode="auto">
            <a:xfrm>
              <a:off x="2663" y="976"/>
              <a:ext cx="620" cy="620"/>
            </a:xfrm>
            <a:custGeom>
              <a:avLst/>
              <a:gdLst>
                <a:gd name="T0" fmla="*/ 136 w 262"/>
                <a:gd name="T1" fmla="*/ 126 h 262"/>
                <a:gd name="T2" fmla="*/ 58 w 262"/>
                <a:gd name="T3" fmla="*/ 0 h 262"/>
                <a:gd name="T4" fmla="*/ 14 w 262"/>
                <a:gd name="T5" fmla="*/ 45 h 262"/>
                <a:gd name="T6" fmla="*/ 92 w 262"/>
                <a:gd name="T7" fmla="*/ 171 h 262"/>
                <a:gd name="T8" fmla="*/ 217 w 262"/>
                <a:gd name="T9" fmla="*/ 249 h 262"/>
                <a:gd name="T10" fmla="*/ 262 w 262"/>
                <a:gd name="T11" fmla="*/ 205 h 262"/>
                <a:gd name="T12" fmla="*/ 136 w 262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36" y="126"/>
                  </a:moveTo>
                  <a:cubicBezTo>
                    <a:pt x="80" y="70"/>
                    <a:pt x="45" y="14"/>
                    <a:pt x="58" y="0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0" y="58"/>
                    <a:pt x="35" y="114"/>
                    <a:pt x="92" y="171"/>
                  </a:cubicBezTo>
                  <a:cubicBezTo>
                    <a:pt x="148" y="227"/>
                    <a:pt x="204" y="262"/>
                    <a:pt x="217" y="249"/>
                  </a:cubicBezTo>
                  <a:cubicBezTo>
                    <a:pt x="262" y="205"/>
                    <a:pt x="262" y="205"/>
                    <a:pt x="262" y="205"/>
                  </a:cubicBezTo>
                  <a:cubicBezTo>
                    <a:pt x="249" y="218"/>
                    <a:pt x="192" y="183"/>
                    <a:pt x="136" y="12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Freeform: Shape 58"/>
            <p:cNvSpPr/>
            <p:nvPr/>
          </p:nvSpPr>
          <p:spPr bwMode="auto">
            <a:xfrm>
              <a:off x="2767" y="976"/>
              <a:ext cx="516" cy="516"/>
            </a:xfrm>
            <a:custGeom>
              <a:avLst/>
              <a:gdLst>
                <a:gd name="T0" fmla="*/ 204 w 218"/>
                <a:gd name="T1" fmla="*/ 191 h 218"/>
                <a:gd name="T2" fmla="*/ 204 w 218"/>
                <a:gd name="T3" fmla="*/ 191 h 218"/>
                <a:gd name="T4" fmla="*/ 98 w 218"/>
                <a:gd name="T5" fmla="*/ 120 h 218"/>
                <a:gd name="T6" fmla="*/ 27 w 218"/>
                <a:gd name="T7" fmla="*/ 15 h 218"/>
                <a:gd name="T8" fmla="*/ 28 w 218"/>
                <a:gd name="T9" fmla="*/ 14 h 218"/>
                <a:gd name="T10" fmla="*/ 14 w 218"/>
                <a:gd name="T11" fmla="*/ 0 h 218"/>
                <a:gd name="T12" fmla="*/ 13 w 218"/>
                <a:gd name="T13" fmla="*/ 1 h 218"/>
                <a:gd name="T14" fmla="*/ 92 w 218"/>
                <a:gd name="T15" fmla="*/ 127 h 218"/>
                <a:gd name="T16" fmla="*/ 217 w 218"/>
                <a:gd name="T17" fmla="*/ 205 h 218"/>
                <a:gd name="T18" fmla="*/ 218 w 218"/>
                <a:gd name="T19" fmla="*/ 205 h 218"/>
                <a:gd name="T20" fmla="*/ 204 w 218"/>
                <a:gd name="T21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204" y="191"/>
                  </a:moveTo>
                  <a:cubicBezTo>
                    <a:pt x="204" y="191"/>
                    <a:pt x="204" y="191"/>
                    <a:pt x="204" y="191"/>
                  </a:cubicBezTo>
                  <a:cubicBezTo>
                    <a:pt x="194" y="201"/>
                    <a:pt x="147" y="169"/>
                    <a:pt x="98" y="120"/>
                  </a:cubicBezTo>
                  <a:cubicBezTo>
                    <a:pt x="49" y="72"/>
                    <a:pt x="18" y="24"/>
                    <a:pt x="27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0" y="14"/>
                    <a:pt x="35" y="70"/>
                    <a:pt x="92" y="127"/>
                  </a:cubicBezTo>
                  <a:cubicBezTo>
                    <a:pt x="148" y="183"/>
                    <a:pt x="204" y="218"/>
                    <a:pt x="217" y="205"/>
                  </a:cubicBezTo>
                  <a:cubicBezTo>
                    <a:pt x="218" y="205"/>
                    <a:pt x="218" y="205"/>
                    <a:pt x="218" y="205"/>
                  </a:cubicBezTo>
                  <a:lnTo>
                    <a:pt x="204" y="191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Freeform: Shape 59"/>
            <p:cNvSpPr/>
            <p:nvPr/>
          </p:nvSpPr>
          <p:spPr bwMode="auto">
            <a:xfrm>
              <a:off x="2270" y="2061"/>
              <a:ext cx="684" cy="227"/>
            </a:xfrm>
            <a:custGeom>
              <a:avLst/>
              <a:gdLst>
                <a:gd name="T0" fmla="*/ 145 w 289"/>
                <a:gd name="T1" fmla="*/ 33 h 96"/>
                <a:gd name="T2" fmla="*/ 0 w 289"/>
                <a:gd name="T3" fmla="*/ 0 h 96"/>
                <a:gd name="T4" fmla="*/ 0 w 289"/>
                <a:gd name="T5" fmla="*/ 62 h 96"/>
                <a:gd name="T6" fmla="*/ 145 w 289"/>
                <a:gd name="T7" fmla="*/ 96 h 96"/>
                <a:gd name="T8" fmla="*/ 289 w 289"/>
                <a:gd name="T9" fmla="*/ 62 h 96"/>
                <a:gd name="T10" fmla="*/ 289 w 289"/>
                <a:gd name="T11" fmla="*/ 0 h 96"/>
                <a:gd name="T12" fmla="*/ 145 w 289"/>
                <a:gd name="T1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5" y="33"/>
                  </a:moveTo>
                  <a:cubicBezTo>
                    <a:pt x="65" y="33"/>
                    <a:pt x="0" y="18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81"/>
                    <a:pt x="65" y="96"/>
                    <a:pt x="145" y="96"/>
                  </a:cubicBezTo>
                  <a:cubicBezTo>
                    <a:pt x="224" y="96"/>
                    <a:pt x="289" y="81"/>
                    <a:pt x="289" y="62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33"/>
                    <a:pt x="145" y="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Freeform: Shape 60"/>
            <p:cNvSpPr/>
            <p:nvPr/>
          </p:nvSpPr>
          <p:spPr bwMode="auto">
            <a:xfrm>
              <a:off x="2270" y="2061"/>
              <a:ext cx="684" cy="80"/>
            </a:xfrm>
            <a:custGeom>
              <a:avLst/>
              <a:gdLst>
                <a:gd name="T0" fmla="*/ 269 w 289"/>
                <a:gd name="T1" fmla="*/ 0 h 34"/>
                <a:gd name="T2" fmla="*/ 269 w 289"/>
                <a:gd name="T3" fmla="*/ 0 h 34"/>
                <a:gd name="T4" fmla="*/ 145 w 289"/>
                <a:gd name="T5" fmla="*/ 25 h 34"/>
                <a:gd name="T6" fmla="*/ 20 w 289"/>
                <a:gd name="T7" fmla="*/ 0 h 34"/>
                <a:gd name="T8" fmla="*/ 20 w 289"/>
                <a:gd name="T9" fmla="*/ 0 h 34"/>
                <a:gd name="T10" fmla="*/ 0 w 289"/>
                <a:gd name="T11" fmla="*/ 0 h 34"/>
                <a:gd name="T12" fmla="*/ 0 w 289"/>
                <a:gd name="T13" fmla="*/ 0 h 34"/>
                <a:gd name="T14" fmla="*/ 145 w 289"/>
                <a:gd name="T15" fmla="*/ 34 h 34"/>
                <a:gd name="T16" fmla="*/ 289 w 289"/>
                <a:gd name="T17" fmla="*/ 0 h 34"/>
                <a:gd name="T18" fmla="*/ 289 w 289"/>
                <a:gd name="T19" fmla="*/ 0 h 34"/>
                <a:gd name="T20" fmla="*/ 269 w 28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69" y="0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69" y="14"/>
                    <a:pt x="213" y="25"/>
                    <a:pt x="145" y="25"/>
                  </a:cubicBezTo>
                  <a:cubicBezTo>
                    <a:pt x="76" y="25"/>
                    <a:pt x="20" y="14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65" y="34"/>
                    <a:pt x="145" y="34"/>
                  </a:cubicBezTo>
                  <a:cubicBezTo>
                    <a:pt x="224" y="34"/>
                    <a:pt x="289" y="19"/>
                    <a:pt x="289" y="0"/>
                  </a:cubicBezTo>
                  <a:cubicBezTo>
                    <a:pt x="289" y="0"/>
                    <a:pt x="289" y="0"/>
                    <a:pt x="289" y="0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Freeform: Shape 61"/>
            <p:cNvSpPr/>
            <p:nvPr/>
          </p:nvSpPr>
          <p:spPr bwMode="auto">
            <a:xfrm>
              <a:off x="2670" y="2717"/>
              <a:ext cx="515" cy="516"/>
            </a:xfrm>
            <a:custGeom>
              <a:avLst/>
              <a:gdLst>
                <a:gd name="T0" fmla="*/ 190 w 217"/>
                <a:gd name="T1" fmla="*/ 14 h 218"/>
                <a:gd name="T2" fmla="*/ 190 w 217"/>
                <a:gd name="T3" fmla="*/ 14 h 218"/>
                <a:gd name="T4" fmla="*/ 120 w 217"/>
                <a:gd name="T5" fmla="*/ 120 h 218"/>
                <a:gd name="T6" fmla="*/ 14 w 217"/>
                <a:gd name="T7" fmla="*/ 191 h 218"/>
                <a:gd name="T8" fmla="*/ 14 w 217"/>
                <a:gd name="T9" fmla="*/ 190 h 218"/>
                <a:gd name="T10" fmla="*/ 0 w 217"/>
                <a:gd name="T11" fmla="*/ 204 h 218"/>
                <a:gd name="T12" fmla="*/ 0 w 217"/>
                <a:gd name="T13" fmla="*/ 204 h 218"/>
                <a:gd name="T14" fmla="*/ 126 w 217"/>
                <a:gd name="T15" fmla="*/ 126 h 218"/>
                <a:gd name="T16" fmla="*/ 204 w 217"/>
                <a:gd name="T17" fmla="*/ 0 h 218"/>
                <a:gd name="T18" fmla="*/ 204 w 217"/>
                <a:gd name="T19" fmla="*/ 0 h 218"/>
                <a:gd name="T20" fmla="*/ 190 w 217"/>
                <a:gd name="T21" fmla="*/ 1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190" y="14"/>
                  </a:moveTo>
                  <a:cubicBezTo>
                    <a:pt x="190" y="14"/>
                    <a:pt x="190" y="14"/>
                    <a:pt x="190" y="14"/>
                  </a:cubicBezTo>
                  <a:cubicBezTo>
                    <a:pt x="200" y="24"/>
                    <a:pt x="168" y="71"/>
                    <a:pt x="120" y="120"/>
                  </a:cubicBezTo>
                  <a:cubicBezTo>
                    <a:pt x="71" y="168"/>
                    <a:pt x="24" y="200"/>
                    <a:pt x="14" y="191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3" y="218"/>
                    <a:pt x="70" y="183"/>
                    <a:pt x="126" y="126"/>
                  </a:cubicBezTo>
                  <a:cubicBezTo>
                    <a:pt x="182" y="70"/>
                    <a:pt x="217" y="13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190" y="1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Freeform: Shape 62"/>
            <p:cNvSpPr/>
            <p:nvPr/>
          </p:nvSpPr>
          <p:spPr bwMode="auto">
            <a:xfrm>
              <a:off x="3741" y="3046"/>
              <a:ext cx="229" cy="684"/>
            </a:xfrm>
            <a:custGeom>
              <a:avLst/>
              <a:gdLst>
                <a:gd name="T0" fmla="*/ 34 w 97"/>
                <a:gd name="T1" fmla="*/ 144 h 289"/>
                <a:gd name="T2" fmla="*/ 0 w 97"/>
                <a:gd name="T3" fmla="*/ 289 h 289"/>
                <a:gd name="T4" fmla="*/ 63 w 97"/>
                <a:gd name="T5" fmla="*/ 289 h 289"/>
                <a:gd name="T6" fmla="*/ 97 w 97"/>
                <a:gd name="T7" fmla="*/ 144 h 289"/>
                <a:gd name="T8" fmla="*/ 63 w 97"/>
                <a:gd name="T9" fmla="*/ 0 h 289"/>
                <a:gd name="T10" fmla="*/ 0 w 97"/>
                <a:gd name="T11" fmla="*/ 0 h 289"/>
                <a:gd name="T12" fmla="*/ 34 w 97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9">
                  <a:moveTo>
                    <a:pt x="34" y="144"/>
                  </a:moveTo>
                  <a:cubicBezTo>
                    <a:pt x="34" y="224"/>
                    <a:pt x="19" y="289"/>
                    <a:pt x="0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82" y="289"/>
                    <a:pt x="97" y="224"/>
                    <a:pt x="97" y="144"/>
                  </a:cubicBezTo>
                  <a:cubicBezTo>
                    <a:pt x="97" y="65"/>
                    <a:pt x="82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4" y="65"/>
                    <a:pt x="34" y="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Freeform: Shape 63"/>
            <p:cNvSpPr/>
            <p:nvPr/>
          </p:nvSpPr>
          <p:spPr bwMode="auto">
            <a:xfrm>
              <a:off x="4397" y="2720"/>
              <a:ext cx="620" cy="620"/>
            </a:xfrm>
            <a:custGeom>
              <a:avLst/>
              <a:gdLst>
                <a:gd name="T0" fmla="*/ 126 w 262"/>
                <a:gd name="T1" fmla="*/ 136 h 262"/>
                <a:gd name="T2" fmla="*/ 204 w 262"/>
                <a:gd name="T3" fmla="*/ 262 h 262"/>
                <a:gd name="T4" fmla="*/ 248 w 262"/>
                <a:gd name="T5" fmla="*/ 218 h 262"/>
                <a:gd name="T6" fmla="*/ 170 w 262"/>
                <a:gd name="T7" fmla="*/ 92 h 262"/>
                <a:gd name="T8" fmla="*/ 45 w 262"/>
                <a:gd name="T9" fmla="*/ 13 h 262"/>
                <a:gd name="T10" fmla="*/ 0 w 262"/>
                <a:gd name="T11" fmla="*/ 58 h 262"/>
                <a:gd name="T12" fmla="*/ 126 w 262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26" y="136"/>
                  </a:moveTo>
                  <a:cubicBezTo>
                    <a:pt x="182" y="192"/>
                    <a:pt x="217" y="249"/>
                    <a:pt x="204" y="262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62" y="205"/>
                    <a:pt x="227" y="148"/>
                    <a:pt x="170" y="92"/>
                  </a:cubicBezTo>
                  <a:cubicBezTo>
                    <a:pt x="114" y="35"/>
                    <a:pt x="58" y="0"/>
                    <a:pt x="45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3" y="45"/>
                    <a:pt x="70" y="80"/>
                    <a:pt x="126" y="1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Freeform: Shape 64"/>
            <p:cNvSpPr/>
            <p:nvPr/>
          </p:nvSpPr>
          <p:spPr bwMode="auto">
            <a:xfrm>
              <a:off x="4397" y="2824"/>
              <a:ext cx="516" cy="516"/>
            </a:xfrm>
            <a:custGeom>
              <a:avLst/>
              <a:gdLst>
                <a:gd name="T0" fmla="*/ 14 w 218"/>
                <a:gd name="T1" fmla="*/ 28 h 218"/>
                <a:gd name="T2" fmla="*/ 14 w 218"/>
                <a:gd name="T3" fmla="*/ 27 h 218"/>
                <a:gd name="T4" fmla="*/ 120 w 218"/>
                <a:gd name="T5" fmla="*/ 98 h 218"/>
                <a:gd name="T6" fmla="*/ 191 w 218"/>
                <a:gd name="T7" fmla="*/ 204 h 218"/>
                <a:gd name="T8" fmla="*/ 190 w 218"/>
                <a:gd name="T9" fmla="*/ 204 h 218"/>
                <a:gd name="T10" fmla="*/ 204 w 218"/>
                <a:gd name="T11" fmla="*/ 218 h 218"/>
                <a:gd name="T12" fmla="*/ 205 w 218"/>
                <a:gd name="T13" fmla="*/ 218 h 218"/>
                <a:gd name="T14" fmla="*/ 126 w 218"/>
                <a:gd name="T15" fmla="*/ 92 h 218"/>
                <a:gd name="T16" fmla="*/ 1 w 218"/>
                <a:gd name="T17" fmla="*/ 13 h 218"/>
                <a:gd name="T18" fmla="*/ 0 w 218"/>
                <a:gd name="T19" fmla="*/ 14 h 218"/>
                <a:gd name="T20" fmla="*/ 14 w 218"/>
                <a:gd name="T21" fmla="*/ 2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24" y="18"/>
                    <a:pt x="71" y="49"/>
                    <a:pt x="120" y="98"/>
                  </a:cubicBezTo>
                  <a:cubicBezTo>
                    <a:pt x="168" y="147"/>
                    <a:pt x="200" y="194"/>
                    <a:pt x="191" y="204"/>
                  </a:cubicBezTo>
                  <a:cubicBezTo>
                    <a:pt x="190" y="204"/>
                    <a:pt x="190" y="204"/>
                    <a:pt x="190" y="204"/>
                  </a:cubicBezTo>
                  <a:cubicBezTo>
                    <a:pt x="204" y="218"/>
                    <a:pt x="204" y="218"/>
                    <a:pt x="204" y="218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18" y="205"/>
                    <a:pt x="183" y="148"/>
                    <a:pt x="126" y="92"/>
                  </a:cubicBezTo>
                  <a:cubicBezTo>
                    <a:pt x="70" y="35"/>
                    <a:pt x="14" y="0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Freeform: Shape 65"/>
            <p:cNvSpPr/>
            <p:nvPr/>
          </p:nvSpPr>
          <p:spPr bwMode="auto">
            <a:xfrm>
              <a:off x="4726" y="2038"/>
              <a:ext cx="684" cy="227"/>
            </a:xfrm>
            <a:custGeom>
              <a:avLst/>
              <a:gdLst>
                <a:gd name="T0" fmla="*/ 144 w 289"/>
                <a:gd name="T1" fmla="*/ 62 h 96"/>
                <a:gd name="T2" fmla="*/ 289 w 289"/>
                <a:gd name="T3" fmla="*/ 96 h 96"/>
                <a:gd name="T4" fmla="*/ 289 w 289"/>
                <a:gd name="T5" fmla="*/ 33 h 96"/>
                <a:gd name="T6" fmla="*/ 144 w 289"/>
                <a:gd name="T7" fmla="*/ 0 h 96"/>
                <a:gd name="T8" fmla="*/ 0 w 289"/>
                <a:gd name="T9" fmla="*/ 33 h 96"/>
                <a:gd name="T10" fmla="*/ 0 w 289"/>
                <a:gd name="T11" fmla="*/ 96 h 96"/>
                <a:gd name="T12" fmla="*/ 144 w 289"/>
                <a:gd name="T13" fmla="*/ 6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4" y="62"/>
                  </a:moveTo>
                  <a:cubicBezTo>
                    <a:pt x="224" y="62"/>
                    <a:pt x="289" y="77"/>
                    <a:pt x="289" y="96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77"/>
                    <a:pt x="65" y="62"/>
                    <a:pt x="144" y="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Freeform: Shape 66"/>
            <p:cNvSpPr/>
            <p:nvPr/>
          </p:nvSpPr>
          <p:spPr bwMode="auto">
            <a:xfrm>
              <a:off x="4726" y="2177"/>
              <a:ext cx="684" cy="80"/>
            </a:xfrm>
            <a:custGeom>
              <a:avLst/>
              <a:gdLst>
                <a:gd name="T0" fmla="*/ 20 w 289"/>
                <a:gd name="T1" fmla="*/ 34 h 34"/>
                <a:gd name="T2" fmla="*/ 20 w 289"/>
                <a:gd name="T3" fmla="*/ 33 h 34"/>
                <a:gd name="T4" fmla="*/ 144 w 289"/>
                <a:gd name="T5" fmla="*/ 9 h 34"/>
                <a:gd name="T6" fmla="*/ 269 w 289"/>
                <a:gd name="T7" fmla="*/ 33 h 34"/>
                <a:gd name="T8" fmla="*/ 269 w 289"/>
                <a:gd name="T9" fmla="*/ 34 h 34"/>
                <a:gd name="T10" fmla="*/ 289 w 289"/>
                <a:gd name="T11" fmla="*/ 34 h 34"/>
                <a:gd name="T12" fmla="*/ 289 w 289"/>
                <a:gd name="T13" fmla="*/ 33 h 34"/>
                <a:gd name="T14" fmla="*/ 144 w 289"/>
                <a:gd name="T15" fmla="*/ 0 h 34"/>
                <a:gd name="T16" fmla="*/ 0 w 289"/>
                <a:gd name="T17" fmla="*/ 33 h 34"/>
                <a:gd name="T18" fmla="*/ 0 w 289"/>
                <a:gd name="T19" fmla="*/ 34 h 34"/>
                <a:gd name="T20" fmla="*/ 20 w 289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0" y="34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0" y="20"/>
                    <a:pt x="76" y="9"/>
                    <a:pt x="144" y="9"/>
                  </a:cubicBezTo>
                  <a:cubicBezTo>
                    <a:pt x="213" y="9"/>
                    <a:pt x="269" y="20"/>
                    <a:pt x="269" y="33"/>
                  </a:cubicBezTo>
                  <a:cubicBezTo>
                    <a:pt x="269" y="34"/>
                    <a:pt x="269" y="34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Freeform: Shape 67"/>
            <p:cNvSpPr/>
            <p:nvPr/>
          </p:nvSpPr>
          <p:spPr bwMode="auto">
            <a:xfrm>
              <a:off x="4401" y="981"/>
              <a:ext cx="619" cy="620"/>
            </a:xfrm>
            <a:custGeom>
              <a:avLst/>
              <a:gdLst>
                <a:gd name="T0" fmla="*/ 135 w 261"/>
                <a:gd name="T1" fmla="*/ 136 h 262"/>
                <a:gd name="T2" fmla="*/ 261 w 261"/>
                <a:gd name="T3" fmla="*/ 57 h 262"/>
                <a:gd name="T4" fmla="*/ 217 w 261"/>
                <a:gd name="T5" fmla="*/ 13 h 262"/>
                <a:gd name="T6" fmla="*/ 91 w 261"/>
                <a:gd name="T7" fmla="*/ 91 h 262"/>
                <a:gd name="T8" fmla="*/ 13 w 261"/>
                <a:gd name="T9" fmla="*/ 217 h 262"/>
                <a:gd name="T10" fmla="*/ 57 w 261"/>
                <a:gd name="T11" fmla="*/ 262 h 262"/>
                <a:gd name="T12" fmla="*/ 135 w 261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35" y="136"/>
                  </a:moveTo>
                  <a:cubicBezTo>
                    <a:pt x="192" y="79"/>
                    <a:pt x="248" y="44"/>
                    <a:pt x="261" y="5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44" y="248"/>
                    <a:pt x="79" y="192"/>
                    <a:pt x="135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Freeform: Shape 68"/>
            <p:cNvSpPr/>
            <p:nvPr/>
          </p:nvSpPr>
          <p:spPr bwMode="auto">
            <a:xfrm>
              <a:off x="4505" y="1085"/>
              <a:ext cx="515" cy="516"/>
            </a:xfrm>
            <a:custGeom>
              <a:avLst/>
              <a:gdLst>
                <a:gd name="T0" fmla="*/ 27 w 217"/>
                <a:gd name="T1" fmla="*/ 204 h 218"/>
                <a:gd name="T2" fmla="*/ 27 w 217"/>
                <a:gd name="T3" fmla="*/ 203 h 218"/>
                <a:gd name="T4" fmla="*/ 97 w 217"/>
                <a:gd name="T5" fmla="*/ 98 h 218"/>
                <a:gd name="T6" fmla="*/ 203 w 217"/>
                <a:gd name="T7" fmla="*/ 27 h 218"/>
                <a:gd name="T8" fmla="*/ 203 w 217"/>
                <a:gd name="T9" fmla="*/ 27 h 218"/>
                <a:gd name="T10" fmla="*/ 217 w 217"/>
                <a:gd name="T11" fmla="*/ 13 h 218"/>
                <a:gd name="T12" fmla="*/ 217 w 217"/>
                <a:gd name="T13" fmla="*/ 13 h 218"/>
                <a:gd name="T14" fmla="*/ 91 w 217"/>
                <a:gd name="T15" fmla="*/ 91 h 218"/>
                <a:gd name="T16" fmla="*/ 13 w 217"/>
                <a:gd name="T17" fmla="*/ 217 h 218"/>
                <a:gd name="T18" fmla="*/ 13 w 217"/>
                <a:gd name="T19" fmla="*/ 218 h 218"/>
                <a:gd name="T20" fmla="*/ 27 w 217"/>
                <a:gd name="T21" fmla="*/ 20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27" y="204"/>
                  </a:moveTo>
                  <a:cubicBezTo>
                    <a:pt x="27" y="203"/>
                    <a:pt x="27" y="203"/>
                    <a:pt x="27" y="203"/>
                  </a:cubicBezTo>
                  <a:cubicBezTo>
                    <a:pt x="17" y="194"/>
                    <a:pt x="49" y="147"/>
                    <a:pt x="97" y="98"/>
                  </a:cubicBezTo>
                  <a:cubicBezTo>
                    <a:pt x="146" y="49"/>
                    <a:pt x="193" y="17"/>
                    <a:pt x="203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3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13" y="218"/>
                    <a:pt x="13" y="218"/>
                    <a:pt x="13" y="218"/>
                  </a:cubicBezTo>
                  <a:lnTo>
                    <a:pt x="27" y="20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Freeform: Shape 69"/>
            <p:cNvSpPr/>
            <p:nvPr/>
          </p:nvSpPr>
          <p:spPr bwMode="auto">
            <a:xfrm>
              <a:off x="2969" y="2991"/>
              <a:ext cx="851" cy="535"/>
            </a:xfrm>
            <a:custGeom>
              <a:avLst/>
              <a:gdLst>
                <a:gd name="T0" fmla="*/ 355 w 359"/>
                <a:gd name="T1" fmla="*/ 226 h 226"/>
                <a:gd name="T2" fmla="*/ 359 w 359"/>
                <a:gd name="T3" fmla="*/ 115 h 226"/>
                <a:gd name="T4" fmla="*/ 113 w 359"/>
                <a:gd name="T5" fmla="*/ 34 h 226"/>
                <a:gd name="T6" fmla="*/ 126 w 359"/>
                <a:gd name="T7" fmla="*/ 21 h 226"/>
                <a:gd name="T8" fmla="*/ 118 w 359"/>
                <a:gd name="T9" fmla="*/ 0 h 226"/>
                <a:gd name="T10" fmla="*/ 44 w 359"/>
                <a:gd name="T11" fmla="*/ 1 h 226"/>
                <a:gd name="T12" fmla="*/ 9 w 359"/>
                <a:gd name="T13" fmla="*/ 35 h 226"/>
                <a:gd name="T14" fmla="*/ 2 w 359"/>
                <a:gd name="T15" fmla="*/ 108 h 226"/>
                <a:gd name="T16" fmla="*/ 22 w 359"/>
                <a:gd name="T17" fmla="*/ 117 h 226"/>
                <a:gd name="T18" fmla="*/ 30 w 359"/>
                <a:gd name="T19" fmla="*/ 110 h 226"/>
                <a:gd name="T20" fmla="*/ 355 w 359"/>
                <a:gd name="T2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" h="226">
                  <a:moveTo>
                    <a:pt x="355" y="226"/>
                  </a:moveTo>
                  <a:cubicBezTo>
                    <a:pt x="359" y="115"/>
                    <a:pt x="359" y="115"/>
                    <a:pt x="359" y="115"/>
                  </a:cubicBezTo>
                  <a:cubicBezTo>
                    <a:pt x="272" y="112"/>
                    <a:pt x="187" y="85"/>
                    <a:pt x="113" y="34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39" y="9"/>
                    <a:pt x="136" y="0"/>
                    <a:pt x="118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6" y="2"/>
                    <a:pt x="10" y="17"/>
                    <a:pt x="9" y="35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0" y="126"/>
                    <a:pt x="9" y="129"/>
                    <a:pt x="22" y="11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126" y="183"/>
                    <a:pt x="239" y="222"/>
                    <a:pt x="355" y="226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Freeform: Shape 70"/>
            <p:cNvSpPr/>
            <p:nvPr/>
          </p:nvSpPr>
          <p:spPr bwMode="auto">
            <a:xfrm>
              <a:off x="2997" y="2991"/>
              <a:ext cx="823" cy="397"/>
            </a:xfrm>
            <a:custGeom>
              <a:avLst/>
              <a:gdLst>
                <a:gd name="T0" fmla="*/ 347 w 347"/>
                <a:gd name="T1" fmla="*/ 116 h 168"/>
                <a:gd name="T2" fmla="*/ 131 w 347"/>
                <a:gd name="T3" fmla="*/ 53 h 168"/>
                <a:gd name="T4" fmla="*/ 101 w 347"/>
                <a:gd name="T5" fmla="*/ 34 h 168"/>
                <a:gd name="T6" fmla="*/ 114 w 347"/>
                <a:gd name="T7" fmla="*/ 21 h 168"/>
                <a:gd name="T8" fmla="*/ 121 w 347"/>
                <a:gd name="T9" fmla="*/ 4 h 168"/>
                <a:gd name="T10" fmla="*/ 118 w 347"/>
                <a:gd name="T11" fmla="*/ 2 h 168"/>
                <a:gd name="T12" fmla="*/ 107 w 347"/>
                <a:gd name="T13" fmla="*/ 1 h 168"/>
                <a:gd name="T14" fmla="*/ 33 w 347"/>
                <a:gd name="T15" fmla="*/ 2 h 168"/>
                <a:gd name="T16" fmla="*/ 0 w 347"/>
                <a:gd name="T17" fmla="*/ 24 h 168"/>
                <a:gd name="T18" fmla="*/ 345 w 347"/>
                <a:gd name="T19" fmla="*/ 168 h 168"/>
                <a:gd name="T20" fmla="*/ 347 w 347"/>
                <a:gd name="T21" fmla="*/ 1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168">
                  <a:moveTo>
                    <a:pt x="347" y="116"/>
                  </a:moveTo>
                  <a:cubicBezTo>
                    <a:pt x="272" y="113"/>
                    <a:pt x="198" y="92"/>
                    <a:pt x="131" y="53"/>
                  </a:cubicBezTo>
                  <a:cubicBezTo>
                    <a:pt x="121" y="47"/>
                    <a:pt x="111" y="40"/>
                    <a:pt x="101" y="3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22" y="14"/>
                    <a:pt x="124" y="8"/>
                    <a:pt x="121" y="4"/>
                  </a:cubicBezTo>
                  <a:cubicBezTo>
                    <a:pt x="120" y="3"/>
                    <a:pt x="119" y="2"/>
                    <a:pt x="118" y="2"/>
                  </a:cubicBezTo>
                  <a:cubicBezTo>
                    <a:pt x="115" y="1"/>
                    <a:pt x="112" y="0"/>
                    <a:pt x="107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0" y="2"/>
                    <a:pt x="7" y="12"/>
                    <a:pt x="0" y="24"/>
                  </a:cubicBezTo>
                  <a:cubicBezTo>
                    <a:pt x="96" y="117"/>
                    <a:pt x="219" y="165"/>
                    <a:pt x="345" y="168"/>
                  </a:cubicBezTo>
                  <a:cubicBezTo>
                    <a:pt x="347" y="116"/>
                    <a:pt x="347" y="116"/>
                    <a:pt x="347" y="11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Freeform: Shape 71"/>
            <p:cNvSpPr/>
            <p:nvPr/>
          </p:nvSpPr>
          <p:spPr bwMode="auto">
            <a:xfrm>
              <a:off x="3741" y="3046"/>
              <a:ext cx="83" cy="684"/>
            </a:xfrm>
            <a:custGeom>
              <a:avLst/>
              <a:gdLst>
                <a:gd name="T0" fmla="*/ 0 w 35"/>
                <a:gd name="T1" fmla="*/ 20 h 289"/>
                <a:gd name="T2" fmla="*/ 1 w 35"/>
                <a:gd name="T3" fmla="*/ 20 h 289"/>
                <a:gd name="T4" fmla="*/ 25 w 35"/>
                <a:gd name="T5" fmla="*/ 144 h 289"/>
                <a:gd name="T6" fmla="*/ 1 w 35"/>
                <a:gd name="T7" fmla="*/ 269 h 289"/>
                <a:gd name="T8" fmla="*/ 0 w 35"/>
                <a:gd name="T9" fmla="*/ 269 h 289"/>
                <a:gd name="T10" fmla="*/ 0 w 35"/>
                <a:gd name="T11" fmla="*/ 289 h 289"/>
                <a:gd name="T12" fmla="*/ 1 w 35"/>
                <a:gd name="T13" fmla="*/ 289 h 289"/>
                <a:gd name="T14" fmla="*/ 35 w 35"/>
                <a:gd name="T15" fmla="*/ 144 h 289"/>
                <a:gd name="T16" fmla="*/ 1 w 35"/>
                <a:gd name="T17" fmla="*/ 0 h 289"/>
                <a:gd name="T18" fmla="*/ 0 w 35"/>
                <a:gd name="T19" fmla="*/ 0 h 289"/>
                <a:gd name="T20" fmla="*/ 0 w 35"/>
                <a:gd name="T21" fmla="*/ 2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9">
                  <a:moveTo>
                    <a:pt x="0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4" y="20"/>
                    <a:pt x="25" y="76"/>
                    <a:pt x="25" y="144"/>
                  </a:cubicBezTo>
                  <a:cubicBezTo>
                    <a:pt x="25" y="213"/>
                    <a:pt x="14" y="269"/>
                    <a:pt x="1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9" y="289"/>
                    <a:pt x="35" y="224"/>
                    <a:pt x="35" y="144"/>
                  </a:cubicBezTo>
                  <a:cubicBezTo>
                    <a:pt x="35" y="65"/>
                    <a:pt x="19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Freeform: Shape 72"/>
            <p:cNvSpPr/>
            <p:nvPr/>
          </p:nvSpPr>
          <p:spPr bwMode="auto">
            <a:xfrm>
              <a:off x="2661" y="2717"/>
              <a:ext cx="619" cy="620"/>
            </a:xfrm>
            <a:custGeom>
              <a:avLst/>
              <a:gdLst>
                <a:gd name="T0" fmla="*/ 126 w 261"/>
                <a:gd name="T1" fmla="*/ 126 h 262"/>
                <a:gd name="T2" fmla="*/ 0 w 261"/>
                <a:gd name="T3" fmla="*/ 204 h 262"/>
                <a:gd name="T4" fmla="*/ 44 w 261"/>
                <a:gd name="T5" fmla="*/ 248 h 262"/>
                <a:gd name="T6" fmla="*/ 170 w 261"/>
                <a:gd name="T7" fmla="*/ 170 h 262"/>
                <a:gd name="T8" fmla="*/ 248 w 261"/>
                <a:gd name="T9" fmla="*/ 44 h 262"/>
                <a:gd name="T10" fmla="*/ 204 w 261"/>
                <a:gd name="T11" fmla="*/ 0 h 262"/>
                <a:gd name="T12" fmla="*/ 126 w 261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26" y="126"/>
                  </a:moveTo>
                  <a:cubicBezTo>
                    <a:pt x="69" y="182"/>
                    <a:pt x="13" y="217"/>
                    <a:pt x="0" y="204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57" y="262"/>
                    <a:pt x="114" y="226"/>
                    <a:pt x="170" y="170"/>
                  </a:cubicBezTo>
                  <a:cubicBezTo>
                    <a:pt x="226" y="114"/>
                    <a:pt x="261" y="57"/>
                    <a:pt x="248" y="44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7" y="13"/>
                    <a:pt x="182" y="69"/>
                    <a:pt x="126" y="12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Group 80"/>
          <p:cNvGrpSpPr/>
          <p:nvPr/>
        </p:nvGrpSpPr>
        <p:grpSpPr>
          <a:xfrm>
            <a:off x="3808697" y="797850"/>
            <a:ext cx="1865667" cy="588623"/>
            <a:chOff x="8685009" y="1574352"/>
            <a:chExt cx="2487555" cy="784830"/>
          </a:xfrm>
        </p:grpSpPr>
        <p:sp>
          <p:nvSpPr>
            <p:cNvPr id="25" name="TextBox 82"/>
            <p:cNvSpPr txBox="1"/>
            <p:nvPr/>
          </p:nvSpPr>
          <p:spPr>
            <a:xfrm>
              <a:off x="8685009" y="1805184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 smtClean="0">
                  <a:solidFill>
                    <a:sysClr val="windowText" lastClr="000000"/>
                  </a:solidFill>
                </a:rPr>
                <a:t>是一粒尘埃、一个分子、一个标记</a:t>
              </a: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Rectangle 83"/>
            <p:cNvSpPr/>
            <p:nvPr/>
          </p:nvSpPr>
          <p:spPr>
            <a:xfrm>
              <a:off x="8685009" y="1574352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pPr>
                <a:defRPr/>
              </a:pPr>
              <a:r>
                <a:rPr lang="zh-CN" altLang="en-US" sz="1200" b="1" dirty="0" smtClean="0">
                  <a:solidFill>
                    <a:schemeClr val="accent5">
                      <a:lumMod val="100000"/>
                    </a:schemeClr>
                  </a:solidFill>
                </a:rPr>
                <a:t>点在人们头脑中</a:t>
              </a:r>
              <a:endParaRPr lang="zh-CN" altLang="en-US" sz="12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Group 77"/>
          <p:cNvGrpSpPr/>
          <p:nvPr/>
        </p:nvGrpSpPr>
        <p:grpSpPr>
          <a:xfrm>
            <a:off x="6083808" y="1252310"/>
            <a:ext cx="1865667" cy="588623"/>
            <a:chOff x="8685009" y="2584318"/>
            <a:chExt cx="2487555" cy="784830"/>
          </a:xfrm>
        </p:grpSpPr>
        <p:sp>
          <p:nvSpPr>
            <p:cNvPr id="21" name="TextBox 90"/>
            <p:cNvSpPr txBox="1"/>
            <p:nvPr/>
          </p:nvSpPr>
          <p:spPr>
            <a:xfrm>
              <a:off x="8685009" y="2815150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不具有大小，只具有位置的一个存在</a:t>
              </a: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Rectangle 91"/>
            <p:cNvSpPr/>
            <p:nvPr/>
          </p:nvSpPr>
          <p:spPr>
            <a:xfrm>
              <a:off x="8685009" y="2584318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pPr>
                <a:defRPr/>
              </a:pPr>
              <a:r>
                <a:rPr lang="zh-CN" altLang="en-US" sz="1200" b="1" dirty="0">
                  <a:solidFill>
                    <a:schemeClr val="accent6">
                      <a:lumMod val="100000"/>
                    </a:schemeClr>
                  </a:solidFill>
                </a:rPr>
                <a:t>在</a:t>
              </a:r>
              <a:r>
                <a:rPr lang="zh-CN" altLang="en-US" sz="1200" b="1" dirty="0" smtClean="0">
                  <a:solidFill>
                    <a:schemeClr val="accent6">
                      <a:lumMod val="100000"/>
                    </a:schemeClr>
                  </a:solidFill>
                </a:rPr>
                <a:t>几何学中</a:t>
              </a:r>
              <a:endParaRPr lang="zh-CN" altLang="en-US" sz="1200" b="1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</p:grpSp>
      <p:grpSp>
        <p:nvGrpSpPr>
          <p:cNvPr id="10" name="Group 76"/>
          <p:cNvGrpSpPr/>
          <p:nvPr/>
        </p:nvGrpSpPr>
        <p:grpSpPr>
          <a:xfrm>
            <a:off x="4139952" y="1775387"/>
            <a:ext cx="1865667" cy="588623"/>
            <a:chOff x="8685009" y="3594284"/>
            <a:chExt cx="2487555" cy="784830"/>
          </a:xfrm>
        </p:grpSpPr>
        <p:sp>
          <p:nvSpPr>
            <p:cNvPr id="17" name="TextBox 94"/>
            <p:cNvSpPr txBox="1"/>
            <p:nvPr/>
          </p:nvSpPr>
          <p:spPr>
            <a:xfrm>
              <a:off x="8685009" y="3825116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点是有大小、形状、位置和面积的</a:t>
              </a: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Rectangle 95"/>
            <p:cNvSpPr/>
            <p:nvPr/>
          </p:nvSpPr>
          <p:spPr>
            <a:xfrm>
              <a:off x="8685009" y="3594284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pPr>
                <a:defRPr/>
              </a:pPr>
              <a:r>
                <a:rPr lang="zh-CN" altLang="en-US" sz="1200" b="1" dirty="0" smtClean="0">
                  <a:solidFill>
                    <a:schemeClr val="bg2">
                      <a:lumMod val="75000"/>
                    </a:schemeClr>
                  </a:solidFill>
                </a:rPr>
                <a:t>在构成中</a:t>
              </a:r>
              <a:endParaRPr lang="zh-CN" altLang="en-US" sz="12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6858688" y="2199824"/>
            <a:ext cx="1865667" cy="588623"/>
            <a:chOff x="8685009" y="4604250"/>
            <a:chExt cx="2487555" cy="784830"/>
          </a:xfrm>
        </p:grpSpPr>
        <p:sp>
          <p:nvSpPr>
            <p:cNvPr id="13" name="TextBox 98"/>
            <p:cNvSpPr txBox="1"/>
            <p:nvPr/>
          </p:nvSpPr>
          <p:spPr>
            <a:xfrm>
              <a:off x="8685009" y="4835082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“点”是一个没有形状、大小和维度的抽象概念</a:t>
              </a: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ectangle 99"/>
            <p:cNvSpPr/>
            <p:nvPr/>
          </p:nvSpPr>
          <p:spPr>
            <a:xfrm>
              <a:off x="8685009" y="4604250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pPr>
                <a:defRPr/>
              </a:pPr>
              <a:r>
                <a:rPr lang="zh-CN" altLang="en-US" sz="1200" b="1" dirty="0" smtClean="0">
                  <a:solidFill>
                    <a:sysClr val="windowText" lastClr="000000"/>
                  </a:solidFill>
                </a:rPr>
                <a:t>数学概念中</a:t>
              </a:r>
              <a:endParaRPr lang="zh-CN" altLang="en-US" sz="1200" b="1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9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一、点的基本概念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271158"/>
            <a:ext cx="935744" cy="1648691"/>
          </a:xfrm>
          <a:prstGeom prst="rect">
            <a:avLst/>
          </a:prstGeom>
        </p:spPr>
      </p:pic>
      <p:grpSp>
        <p:nvGrpSpPr>
          <p:cNvPr id="97" name="Group 80"/>
          <p:cNvGrpSpPr/>
          <p:nvPr/>
        </p:nvGrpSpPr>
        <p:grpSpPr>
          <a:xfrm>
            <a:off x="4194391" y="2708491"/>
            <a:ext cx="2822249" cy="2023499"/>
            <a:chOff x="8511680" y="1548060"/>
            <a:chExt cx="3640597" cy="2589274"/>
          </a:xfrm>
        </p:grpSpPr>
        <p:sp>
          <p:nvSpPr>
            <p:cNvPr id="98" name="TextBox 82"/>
            <p:cNvSpPr txBox="1"/>
            <p:nvPr/>
          </p:nvSpPr>
          <p:spPr>
            <a:xfrm>
              <a:off x="8511680" y="1940698"/>
              <a:ext cx="3640597" cy="2196636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5000" lnSpcReduction="20000"/>
            </a:bodyPr>
            <a:lstStyle/>
            <a:p>
              <a:pPr indent="266700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300" dirty="0">
                  <a:solidFill>
                    <a:sysClr val="windowText" lastClr="000000"/>
                  </a:solidFill>
                </a:rPr>
                <a:t>“点”一般指“小”的形态元素</a:t>
              </a:r>
              <a:r>
                <a:rPr lang="zh-CN" altLang="en-US" sz="1300" dirty="0" smtClean="0">
                  <a:solidFill>
                    <a:sysClr val="windowText" lastClr="000000"/>
                  </a:solidFill>
                </a:rPr>
                <a:t>，即</a:t>
              </a:r>
              <a:r>
                <a:rPr lang="zh-CN" altLang="zh-CN" sz="1300" dirty="0" smtClean="0">
                  <a:solidFill>
                    <a:sysClr val="windowText" lastClr="000000"/>
                  </a:solidFill>
                </a:rPr>
                <a:t>一</a:t>
              </a:r>
              <a:r>
                <a:rPr lang="zh-CN" altLang="zh-CN" sz="1300" dirty="0">
                  <a:solidFill>
                    <a:sysClr val="windowText" lastClr="000000"/>
                  </a:solidFill>
                </a:rPr>
                <a:t>个画面中面积较小的图形。</a:t>
              </a:r>
              <a:endParaRPr lang="zh-CN" altLang="zh-CN" sz="1300" dirty="0">
                <a:solidFill>
                  <a:sysClr val="windowText" lastClr="000000"/>
                </a:solidFill>
              </a:endParaRPr>
            </a:p>
            <a:p>
              <a:pPr indent="266700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zh-CN" sz="1300" dirty="0">
                  <a:solidFill>
                    <a:sysClr val="windowText" lastClr="000000"/>
                  </a:solidFill>
                </a:rPr>
                <a:t>它有大小、形态、位置、点与点之间的空间关系以及表情之分。</a:t>
              </a:r>
              <a:endParaRPr lang="zh-CN" altLang="zh-CN" sz="1300" dirty="0">
                <a:solidFill>
                  <a:sysClr val="windowText" lastClr="000000"/>
                </a:solidFill>
              </a:endParaRPr>
            </a:p>
            <a:p>
              <a:pPr indent="266700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zh-CN" sz="1300" dirty="0">
                  <a:solidFill>
                    <a:sysClr val="windowText" lastClr="000000"/>
                  </a:solidFill>
                </a:rPr>
                <a:t>相对于线、面来说，点是最小的构成单位，是设计中最小的元素。但无论</a:t>
              </a:r>
              <a:r>
                <a:rPr lang="zh-CN" altLang="zh-CN" sz="1300" dirty="0" smtClean="0">
                  <a:solidFill>
                    <a:sysClr val="windowText" lastClr="000000"/>
                  </a:solidFill>
                </a:rPr>
                <a:t>多</a:t>
              </a:r>
              <a:r>
                <a:rPr lang="zh-CN" altLang="en-US" sz="1300" dirty="0" smtClean="0">
                  <a:solidFill>
                    <a:sysClr val="windowText" lastClr="000000"/>
                  </a:solidFill>
                </a:rPr>
                <a:t>么</a:t>
              </a:r>
              <a:r>
                <a:rPr lang="zh-CN" altLang="zh-CN" sz="1300" dirty="0" smtClean="0">
                  <a:solidFill>
                    <a:sysClr val="windowText" lastClr="000000"/>
                  </a:solidFill>
                </a:rPr>
                <a:t>小</a:t>
              </a:r>
              <a:r>
                <a:rPr lang="zh-CN" altLang="zh-CN" sz="1300" dirty="0">
                  <a:solidFill>
                    <a:sysClr val="windowText" lastClr="000000"/>
                  </a:solidFill>
                </a:rPr>
                <a:t>的</a:t>
              </a:r>
              <a:r>
                <a:rPr lang="zh-CN" altLang="zh-CN" sz="1300" dirty="0" smtClean="0">
                  <a:solidFill>
                    <a:sysClr val="windowText" lastClr="000000"/>
                  </a:solidFill>
                </a:rPr>
                <a:t>点</a:t>
              </a:r>
              <a:r>
                <a:rPr lang="zh-CN" altLang="en-US" sz="1300" dirty="0" smtClean="0">
                  <a:solidFill>
                    <a:sysClr val="windowText" lastClr="000000"/>
                  </a:solidFill>
                </a:rPr>
                <a:t>，</a:t>
              </a:r>
              <a:r>
                <a:rPr lang="zh-CN" altLang="zh-CN" sz="1300" dirty="0" smtClean="0">
                  <a:solidFill>
                    <a:sysClr val="windowText" lastClr="000000"/>
                  </a:solidFill>
                </a:rPr>
                <a:t>都</a:t>
              </a:r>
              <a:r>
                <a:rPr lang="zh-CN" altLang="zh-CN" sz="1300" dirty="0">
                  <a:solidFill>
                    <a:sysClr val="windowText" lastClr="000000"/>
                  </a:solidFill>
                </a:rPr>
                <a:t>有</a:t>
              </a:r>
              <a:r>
                <a:rPr lang="zh-CN" altLang="zh-CN" sz="1300" dirty="0" smtClean="0">
                  <a:solidFill>
                    <a:sysClr val="windowText" lastClr="000000"/>
                  </a:solidFill>
                </a:rPr>
                <a:t>形状</a:t>
              </a:r>
              <a:r>
                <a:rPr lang="zh-CN" altLang="en-US" sz="1300" dirty="0" smtClean="0">
                  <a:solidFill>
                    <a:sysClr val="windowText" lastClr="000000"/>
                  </a:solidFill>
                </a:rPr>
                <a:t>和</a:t>
              </a:r>
              <a:r>
                <a:rPr lang="zh-CN" altLang="zh-CN" sz="1300" dirty="0" smtClean="0">
                  <a:solidFill>
                    <a:sysClr val="windowText" lastClr="000000"/>
                  </a:solidFill>
                </a:rPr>
                <a:t>大小</a:t>
              </a:r>
              <a:r>
                <a:rPr lang="zh-CN" altLang="zh-CN" sz="1300" dirty="0">
                  <a:solidFill>
                    <a:sysClr val="windowText" lastClr="000000"/>
                  </a:solidFill>
                </a:rPr>
                <a:t>，是一个</a:t>
              </a:r>
              <a:r>
                <a:rPr lang="zh-CN" altLang="zh-CN" sz="1300" dirty="0" smtClean="0">
                  <a:solidFill>
                    <a:sysClr val="windowText" lastClr="000000"/>
                  </a:solidFill>
                </a:rPr>
                <a:t>具体</a:t>
              </a:r>
              <a:r>
                <a:rPr lang="zh-CN" altLang="en-US" sz="1300" dirty="0" smtClean="0">
                  <a:solidFill>
                    <a:sysClr val="windowText" lastClr="000000"/>
                  </a:solidFill>
                </a:rPr>
                <a:t>的</a:t>
              </a:r>
              <a:r>
                <a:rPr lang="zh-CN" altLang="zh-CN" sz="1300" dirty="0" smtClean="0">
                  <a:solidFill>
                    <a:sysClr val="windowText" lastClr="000000"/>
                  </a:solidFill>
                </a:rPr>
                <a:t>形象。</a:t>
              </a:r>
              <a:endParaRPr lang="en-US" altLang="zh-CN" sz="1300" dirty="0" smtClean="0">
                <a:solidFill>
                  <a:sysClr val="windowText" lastClr="000000"/>
                </a:solidFill>
              </a:endParaRPr>
            </a:p>
            <a:p>
              <a:pPr indent="266700" fontAlgn="auto">
                <a:lnSpc>
                  <a:spcPct val="120000"/>
                </a:lnSpc>
                <a:spcBef>
                  <a:spcPct val="0"/>
                </a:spcBef>
                <a:defRPr/>
              </a:pPr>
              <a:endParaRPr lang="en-US" altLang="zh-CN" sz="1300" dirty="0" smtClean="0">
                <a:solidFill>
                  <a:sysClr val="windowText" lastClr="000000"/>
                </a:solidFill>
              </a:endParaRPr>
            </a:p>
            <a:p>
              <a:pPr indent="266700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zh-CN" sz="1300" dirty="0"/>
                <a:t>造型艺术中的点没有固定的形状，根据设计工具、运笔</a:t>
              </a:r>
              <a:r>
                <a:rPr lang="zh-CN" altLang="zh-CN" sz="1300" dirty="0" smtClean="0"/>
                <a:t>情况</a:t>
              </a:r>
              <a:r>
                <a:rPr lang="zh-CN" altLang="en-US" sz="1300" dirty="0" smtClean="0"/>
                <a:t>的不同，</a:t>
              </a:r>
              <a:r>
                <a:rPr lang="zh-CN" altLang="zh-CN" sz="1300" dirty="0" smtClean="0"/>
                <a:t>可能</a:t>
              </a:r>
              <a:r>
                <a:rPr lang="zh-CN" altLang="zh-CN" sz="1300" dirty="0"/>
                <a:t>产生不同的样式。点的最基本的形态是圆点、</a:t>
              </a:r>
              <a:r>
                <a:rPr lang="zh-CN" altLang="zh-CN" sz="1300" dirty="0" smtClean="0"/>
                <a:t>方点及</a:t>
              </a:r>
              <a:r>
                <a:rPr lang="zh-CN" altLang="zh-CN" sz="1300" dirty="0"/>
                <a:t>不规则的点。</a:t>
              </a:r>
              <a:endParaRPr lang="zh-CN" altLang="en-US" sz="1300" dirty="0"/>
            </a:p>
            <a:p>
              <a:pPr indent="269875" fontAlgn="auto">
                <a:lnSpc>
                  <a:spcPct val="120000"/>
                </a:lnSpc>
                <a:spcBef>
                  <a:spcPct val="0"/>
                </a:spcBef>
                <a:defRPr/>
              </a:pPr>
              <a:endParaRPr lang="zh-CN" altLang="en-US" sz="1000" dirty="0">
                <a:solidFill>
                  <a:sysClr val="windowText" lastClr="000000"/>
                </a:solidFill>
              </a:endParaRPr>
            </a:p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endParaRPr lang="zh-CN" altLang="en-US" sz="8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9" name="Rectangle 83"/>
            <p:cNvSpPr/>
            <p:nvPr/>
          </p:nvSpPr>
          <p:spPr>
            <a:xfrm>
              <a:off x="9044099" y="1548060"/>
              <a:ext cx="2487554" cy="230833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pPr algn="ctr">
                <a:defRPr/>
              </a:pPr>
              <a:r>
                <a:rPr lang="zh-CN" altLang="en-US" sz="1200" b="1" dirty="0" smtClean="0">
                  <a:solidFill>
                    <a:schemeClr val="accent5">
                      <a:lumMod val="100000"/>
                    </a:schemeClr>
                  </a:solidFill>
                </a:rPr>
                <a:t>在造型艺术中</a:t>
              </a:r>
              <a:endParaRPr lang="zh-CN" altLang="en-US" sz="12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059582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）透叠：两个面之间互相重叠，去掉重叠的部分，留下剩余的部分，产生了一个新的形象。（见下图）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067694"/>
            <a:ext cx="6333757" cy="1755652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3950364" y="2580297"/>
            <a:ext cx="864096" cy="2709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059582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）减缺：两个面之间互相重叠，去除上一层的面及两个面的重叠部分，保留剩余的部分。（见下图）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95686"/>
            <a:ext cx="6333757" cy="1755652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3995936" y="2580297"/>
            <a:ext cx="864096" cy="2709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059582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）联合：面与面之间互相重叠，一个面完全覆盖另一个面，形成了完全重合的形象。（见下图）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51670"/>
            <a:ext cx="6333757" cy="1755652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4211960" y="2355726"/>
            <a:ext cx="864096" cy="2709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989967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面与面的分离、接触、覆盖、差叠、透叠、减缺、联合等组合关系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形成新的面</a:t>
            </a:r>
            <a:r>
              <a:rPr lang="zh-CN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见下图。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46495"/>
            <a:ext cx="3129436" cy="42999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40" y="2499742"/>
            <a:ext cx="1944216" cy="3425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683568" y="4835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面在设计中的作用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5542" y="1059581"/>
            <a:ext cx="4402522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）面的量感和体积感常在版面设计中起到稳定作用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1200" dirty="0" smtClean="0"/>
              <a:t>《</a:t>
            </a:r>
            <a:r>
              <a:rPr lang="en-US" altLang="zh-CN" sz="1200" dirty="0" err="1"/>
              <a:t>Endlich</a:t>
            </a:r>
            <a:r>
              <a:rPr lang="en-US" altLang="zh-CN" sz="1200" dirty="0"/>
              <a:t> </a:t>
            </a:r>
            <a:r>
              <a:rPr lang="en-US" altLang="zh-CN" sz="1200" dirty="0" err="1"/>
              <a:t>diese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Übersicht</a:t>
            </a:r>
            <a:r>
              <a:rPr lang="en-US" altLang="zh-CN" sz="1200" dirty="0"/>
              <a:t> Finally This Overview</a:t>
            </a:r>
            <a:r>
              <a:rPr lang="zh-CN" altLang="zh-CN" sz="1200" dirty="0" smtClean="0"/>
              <a:t>》</a:t>
            </a:r>
            <a:r>
              <a:rPr lang="zh-CN" altLang="en-US" sz="1200" dirty="0" smtClean="0"/>
              <a:t>（见右图）是</a:t>
            </a:r>
            <a:r>
              <a:rPr lang="zh-CN" altLang="zh-CN" sz="1200" dirty="0" smtClean="0"/>
              <a:t>伯尔尼历史博物馆</a:t>
            </a:r>
            <a:r>
              <a:rPr lang="zh-CN" altLang="zh-CN" sz="1200" dirty="0"/>
              <a:t>的建筑展览所做的</a:t>
            </a:r>
            <a:r>
              <a:rPr lang="zh-CN" altLang="zh-CN" sz="1200" dirty="0" smtClean="0"/>
              <a:t>海报</a:t>
            </a:r>
            <a:r>
              <a:rPr lang="zh-CN" altLang="en-US" sz="1200" dirty="0" smtClean="0"/>
              <a:t>。</a:t>
            </a:r>
            <a:r>
              <a:rPr lang="zh-CN" altLang="zh-CN" sz="1200" dirty="0" smtClean="0"/>
              <a:t>海报</a:t>
            </a:r>
            <a:r>
              <a:rPr lang="zh-CN" altLang="zh-CN" sz="1200" dirty="0"/>
              <a:t>运用了大胆的色彩，突出</a:t>
            </a:r>
            <a:r>
              <a:rPr lang="zh-CN" altLang="zh-CN" sz="1200" dirty="0" smtClean="0"/>
              <a:t>的</a:t>
            </a:r>
            <a:r>
              <a:rPr lang="zh-CN" altLang="en-US" sz="1200" dirty="0" smtClean="0"/>
              <a:t>“</a:t>
            </a:r>
            <a:r>
              <a:rPr lang="en-US" altLang="zh-CN" sz="1200" dirty="0" smtClean="0"/>
              <a:t>U</a:t>
            </a:r>
            <a:r>
              <a:rPr lang="zh-CN" altLang="en-US" sz="1200" dirty="0" smtClean="0"/>
              <a:t>”</a:t>
            </a:r>
            <a:r>
              <a:rPr lang="zh-CN" altLang="zh-CN" sz="1200" dirty="0" smtClean="0"/>
              <a:t>表示</a:t>
            </a:r>
            <a:r>
              <a:rPr lang="zh-CN" altLang="zh-CN" sz="1200" dirty="0"/>
              <a:t>伯尔尼市</a:t>
            </a:r>
            <a:r>
              <a:rPr lang="zh-CN" altLang="zh-CN" sz="1200" dirty="0" smtClean="0"/>
              <a:t>位于</a:t>
            </a:r>
            <a:r>
              <a:rPr lang="zh-CN" altLang="en-US" sz="1200" dirty="0" smtClean="0"/>
              <a:t>“</a:t>
            </a:r>
            <a:r>
              <a:rPr lang="en-US" altLang="zh-CN" sz="1200" dirty="0" smtClean="0"/>
              <a:t>U</a:t>
            </a:r>
            <a:r>
              <a:rPr lang="zh-CN" altLang="en-US" sz="1200" dirty="0" smtClean="0"/>
              <a:t>”</a:t>
            </a:r>
            <a:r>
              <a:rPr lang="zh-CN" altLang="zh-CN" sz="1200" dirty="0" smtClean="0"/>
              <a:t>形</a:t>
            </a:r>
            <a:r>
              <a:rPr lang="zh-CN" altLang="zh-CN" sz="1200" dirty="0"/>
              <a:t>河流圈的地理位置。与此同时，作为词“</a:t>
            </a:r>
            <a:r>
              <a:rPr lang="en-US" altLang="zh-CN" sz="1200" dirty="0" err="1"/>
              <a:t>Übersicht</a:t>
            </a:r>
            <a:r>
              <a:rPr lang="zh-CN" altLang="zh-CN" sz="1200" dirty="0"/>
              <a:t>（调查）”的首字母“</a:t>
            </a:r>
            <a:r>
              <a:rPr lang="en-US" altLang="zh-CN" sz="1200" dirty="0"/>
              <a:t>Ü</a:t>
            </a:r>
            <a:r>
              <a:rPr lang="zh-CN" altLang="zh-CN" sz="1200" dirty="0"/>
              <a:t>”的</a:t>
            </a:r>
            <a:r>
              <a:rPr lang="zh-CN" altLang="zh-CN" sz="1200" dirty="0" smtClean="0"/>
              <a:t>一部分</a:t>
            </a:r>
            <a:r>
              <a:rPr lang="zh-CN" altLang="en-US" sz="1200" dirty="0" smtClean="0"/>
              <a:t>，</a:t>
            </a:r>
            <a:r>
              <a:rPr lang="zh-CN" altLang="zh-CN" sz="1200" dirty="0" smtClean="0"/>
              <a:t>两</a:t>
            </a:r>
            <a:r>
              <a:rPr lang="zh-CN" altLang="zh-CN" sz="1200" dirty="0"/>
              <a:t>个圆形以眼睛的形式</a:t>
            </a:r>
            <a:r>
              <a:rPr lang="zh-CN" altLang="zh-CN" sz="1200" dirty="0" smtClean="0"/>
              <a:t>呈现</a:t>
            </a:r>
            <a:r>
              <a:rPr lang="zh-CN" altLang="en-US" sz="1200" dirty="0" smtClean="0"/>
              <a:t>，</a:t>
            </a:r>
            <a:r>
              <a:rPr lang="zh-CN" altLang="zh-CN" sz="1200" dirty="0" smtClean="0"/>
              <a:t>简洁</a:t>
            </a:r>
            <a:r>
              <a:rPr lang="zh-CN" altLang="zh-CN" sz="1200" dirty="0"/>
              <a:t>地传达了海报的目的，也吸引</a:t>
            </a:r>
            <a:r>
              <a:rPr lang="zh-CN" altLang="zh-CN" sz="1200" dirty="0" smtClean="0"/>
              <a:t>了参观展览</a:t>
            </a:r>
            <a:r>
              <a:rPr lang="zh-CN" altLang="en-US" sz="1200" dirty="0" smtClean="0"/>
              <a:t>的</a:t>
            </a:r>
            <a:r>
              <a:rPr lang="zh-CN" altLang="zh-CN" sz="1200" dirty="0" smtClean="0"/>
              <a:t>游客。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915566"/>
            <a:ext cx="2346192" cy="33511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4692"/>
            <a:ext cx="1266951" cy="2232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5396" y="389486"/>
            <a:ext cx="4402522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面可以用多种方法来表现二维空间中的立体形态，使之产生三维空间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35846"/>
            <a:ext cx="1266951" cy="22322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5396" y="1275606"/>
            <a:ext cx="4308366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面的深浅在版面中能起到丰富层次的作用。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/>
              <a:t>         </a:t>
            </a:r>
            <a:r>
              <a:rPr lang="zh-CN" altLang="en-US" sz="1200" dirty="0" smtClean="0"/>
              <a:t>海报</a:t>
            </a:r>
            <a:r>
              <a:rPr lang="zh-CN" altLang="zh-CN" sz="1200" dirty="0" smtClean="0"/>
              <a:t>《</a:t>
            </a:r>
            <a:r>
              <a:rPr lang="en-US" altLang="zh-CN" sz="1200" dirty="0"/>
              <a:t>Swedish Exhibition Agency</a:t>
            </a:r>
            <a:r>
              <a:rPr lang="zh-CN" altLang="zh-CN" sz="1200" dirty="0" smtClean="0"/>
              <a:t>》</a:t>
            </a:r>
            <a:r>
              <a:rPr lang="zh-CN" altLang="en-US" sz="1200" dirty="0" smtClean="0"/>
              <a:t>（见右图）以独特的视觉语言形式来呈现瑞典国家展览公司的年度报告。海报中，简单明了的标志表明了政府机构的活动和业绩：</a:t>
            </a:r>
            <a:r>
              <a:rPr lang="zh-CN" altLang="zh-CN" sz="1200" dirty="0" smtClean="0"/>
              <a:t>正方形</a:t>
            </a:r>
            <a:r>
              <a:rPr lang="zh-CN" altLang="zh-CN" sz="1200" dirty="0"/>
              <a:t>代表一个相</a:t>
            </a:r>
            <a:r>
              <a:rPr lang="zh-CN" altLang="zh-CN" sz="1200" dirty="0" smtClean="0"/>
              <a:t>框</a:t>
            </a:r>
            <a:r>
              <a:rPr lang="zh-CN" altLang="en-US" sz="1200" dirty="0" smtClean="0"/>
              <a:t>；</a:t>
            </a:r>
            <a:r>
              <a:rPr lang="zh-CN" altLang="zh-CN" sz="1200" dirty="0" smtClean="0"/>
              <a:t>逗号</a:t>
            </a:r>
            <a:r>
              <a:rPr lang="zh-CN" altLang="zh-CN" sz="1200" dirty="0"/>
              <a:t>代表持续</a:t>
            </a:r>
            <a:r>
              <a:rPr lang="zh-CN" altLang="zh-CN" sz="1200" dirty="0" smtClean="0"/>
              <a:t>发展</a:t>
            </a:r>
            <a:r>
              <a:rPr lang="zh-CN" altLang="en-US" sz="1200" dirty="0" smtClean="0"/>
              <a:t>；</a:t>
            </a:r>
            <a:r>
              <a:rPr lang="zh-CN" altLang="zh-CN" sz="1200" dirty="0" smtClean="0"/>
              <a:t>加号</a:t>
            </a:r>
            <a:r>
              <a:rPr lang="zh-CN" altLang="zh-CN" sz="1200" dirty="0"/>
              <a:t>和视觉乘法</a:t>
            </a:r>
            <a:r>
              <a:rPr lang="zh-CN" altLang="zh-CN" sz="1200" dirty="0" smtClean="0"/>
              <a:t>暗示</a:t>
            </a:r>
            <a:r>
              <a:rPr lang="zh-CN" altLang="en-US" sz="1200" dirty="0" smtClean="0"/>
              <a:t>了</a:t>
            </a:r>
            <a:r>
              <a:rPr lang="zh-CN" altLang="zh-CN" sz="1200" dirty="0" smtClean="0"/>
              <a:t>会计</a:t>
            </a:r>
            <a:r>
              <a:rPr lang="zh-CN" altLang="zh-CN" sz="1200" dirty="0"/>
              <a:t>的世界</a:t>
            </a:r>
            <a:r>
              <a:rPr lang="zh-CN" altLang="zh-CN" sz="1200" dirty="0" smtClean="0"/>
              <a:t>。</a:t>
            </a:r>
            <a:r>
              <a:rPr lang="zh-CN" altLang="en-US" sz="1200" dirty="0" smtClean="0"/>
              <a:t>此外，</a:t>
            </a:r>
            <a:r>
              <a:rPr lang="zh-CN" altLang="zh-CN" sz="1200" dirty="0" smtClean="0"/>
              <a:t>多元</a:t>
            </a:r>
            <a:r>
              <a:rPr lang="zh-CN" altLang="zh-CN" sz="1200" dirty="0"/>
              <a:t>文化项目通过多色标识的动画</a:t>
            </a:r>
            <a:r>
              <a:rPr lang="zh-CN" altLang="zh-CN" sz="1200" dirty="0" smtClean="0"/>
              <a:t>来</a:t>
            </a:r>
            <a:r>
              <a:rPr lang="zh-CN" altLang="en-US" sz="1200" dirty="0" smtClean="0"/>
              <a:t>表现</a:t>
            </a:r>
            <a:r>
              <a:rPr lang="zh-CN" altLang="zh-CN" sz="1200" dirty="0" smtClean="0"/>
              <a:t>，</a:t>
            </a:r>
            <a:r>
              <a:rPr lang="zh-CN" altLang="zh-CN" sz="1200" dirty="0"/>
              <a:t>产生一种充满活力和引人入胜的效果。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742828"/>
            <a:ext cx="2490208" cy="3556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683568" y="4835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实训模块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 txBox="1"/>
          <p:nvPr/>
        </p:nvSpPr>
        <p:spPr>
          <a:xfrm>
            <a:off x="755576" y="915566"/>
            <a:ext cx="273630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6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一、实训内容：用面设计图形</a:t>
            </a:r>
            <a:endParaRPr lang="en-GB" altLang="zh-CN" sz="16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686" y="1295043"/>
            <a:ext cx="582855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/>
              <a:t>步骤</a:t>
            </a:r>
            <a:r>
              <a:rPr lang="en-US" altLang="zh-CN" sz="1400" dirty="0" smtClean="0"/>
              <a:t>1  </a:t>
            </a:r>
            <a:r>
              <a:rPr lang="zh-CN" altLang="zh-CN" sz="1400" dirty="0" smtClean="0"/>
              <a:t>准备</a:t>
            </a:r>
            <a:r>
              <a:rPr lang="zh-CN" altLang="zh-CN" sz="1400" dirty="0"/>
              <a:t>材料：马克笔</a:t>
            </a:r>
            <a:r>
              <a:rPr lang="zh-CN" altLang="zh-CN" sz="1400" dirty="0" smtClean="0"/>
              <a:t>、</a:t>
            </a:r>
            <a:r>
              <a:rPr lang="zh-CN" altLang="en-US" sz="1400" dirty="0" smtClean="0"/>
              <a:t>针管笔、</a:t>
            </a:r>
            <a:r>
              <a:rPr lang="zh-CN" altLang="zh-CN" sz="1400" dirty="0" smtClean="0"/>
              <a:t>铅笔</a:t>
            </a:r>
            <a:r>
              <a:rPr lang="zh-CN" altLang="zh-CN" sz="1400" dirty="0"/>
              <a:t>、直尺、色彩工具。</a:t>
            </a:r>
            <a:endParaRPr lang="zh-CN" altLang="zh-CN" sz="1400" dirty="0"/>
          </a:p>
          <a:p>
            <a:pPr>
              <a:lnSpc>
                <a:spcPct val="150000"/>
              </a:lnSpc>
            </a:pPr>
            <a:r>
              <a:rPr lang="zh-CN" altLang="zh-CN" sz="1400" dirty="0"/>
              <a:t>步骤</a:t>
            </a:r>
            <a:r>
              <a:rPr lang="en-US" altLang="zh-CN" sz="1400" dirty="0" smtClean="0"/>
              <a:t>2  </a:t>
            </a:r>
            <a:r>
              <a:rPr lang="zh-CN" altLang="zh-CN" sz="1400" dirty="0" smtClean="0"/>
              <a:t>绘制</a:t>
            </a:r>
            <a:r>
              <a:rPr lang="en-US" altLang="zh-CN" sz="1400" dirty="0"/>
              <a:t>20cm</a:t>
            </a:r>
            <a:r>
              <a:rPr lang="zh-CN" altLang="zh-CN" sz="1400" dirty="0"/>
              <a:t>×</a:t>
            </a:r>
            <a:r>
              <a:rPr lang="en-US" altLang="zh-CN" sz="1400" dirty="0"/>
              <a:t>30cm</a:t>
            </a:r>
            <a:r>
              <a:rPr lang="zh-CN" altLang="zh-CN" sz="1400" dirty="0"/>
              <a:t>的</a:t>
            </a:r>
            <a:r>
              <a:rPr lang="zh-CN" altLang="zh-CN" sz="1400" dirty="0" smtClean="0"/>
              <a:t>方格。</a:t>
            </a:r>
            <a:endParaRPr lang="zh-CN" altLang="zh-CN" sz="1400" dirty="0"/>
          </a:p>
          <a:p>
            <a:pPr>
              <a:lnSpc>
                <a:spcPct val="150000"/>
              </a:lnSpc>
            </a:pPr>
            <a:r>
              <a:rPr lang="zh-CN" altLang="zh-CN" sz="1400" dirty="0"/>
              <a:t>步骤</a:t>
            </a:r>
            <a:r>
              <a:rPr lang="en-US" altLang="zh-CN" sz="1400" dirty="0" smtClean="0"/>
              <a:t>3  </a:t>
            </a:r>
            <a:r>
              <a:rPr lang="zh-CN" altLang="zh-CN" sz="1400" dirty="0" smtClean="0"/>
              <a:t>用</a:t>
            </a:r>
            <a:r>
              <a:rPr lang="zh-CN" altLang="zh-CN" sz="1400" dirty="0"/>
              <a:t>面确定位置，并加上辅助线</a:t>
            </a:r>
            <a:r>
              <a:rPr lang="zh-CN" altLang="zh-CN" sz="1400" dirty="0" smtClean="0"/>
              <a:t>。</a:t>
            </a:r>
            <a:endParaRPr lang="zh-CN" altLang="en-US" sz="14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3" t="14834" r="11758" b="15603"/>
          <a:stretch>
            <a:fillRect/>
          </a:stretch>
        </p:blipFill>
        <p:spPr>
          <a:xfrm>
            <a:off x="1187624" y="2465245"/>
            <a:ext cx="3308592" cy="19893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294349"/>
            <a:ext cx="3046073" cy="21602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2082" y="2787774"/>
            <a:ext cx="421526" cy="1152128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54930" y="2715766"/>
            <a:ext cx="421526" cy="1224136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43327" y="627534"/>
            <a:ext cx="582855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/>
              <a:t>步骤</a:t>
            </a:r>
            <a:r>
              <a:rPr lang="en-US" altLang="zh-CN" sz="1400" dirty="0" smtClean="0"/>
              <a:t>4  </a:t>
            </a:r>
            <a:r>
              <a:rPr lang="zh-CN" altLang="zh-CN" sz="1400" dirty="0" smtClean="0"/>
              <a:t>由</a:t>
            </a:r>
            <a:r>
              <a:rPr lang="zh-CN" altLang="zh-CN" sz="1400" dirty="0"/>
              <a:t>四周向中间进行绘制</a:t>
            </a:r>
            <a:r>
              <a:rPr lang="zh-CN" altLang="zh-CN" sz="1400" dirty="0" smtClean="0"/>
              <a:t>。</a:t>
            </a:r>
            <a:endParaRPr lang="zh-CN" altLang="zh-CN" sz="1400" dirty="0"/>
          </a:p>
          <a:p>
            <a:pPr>
              <a:lnSpc>
                <a:spcPct val="150000"/>
              </a:lnSpc>
            </a:pPr>
            <a:r>
              <a:rPr lang="zh-CN" altLang="zh-CN" sz="1400" dirty="0" smtClean="0"/>
              <a:t>步骤</a:t>
            </a:r>
            <a:r>
              <a:rPr lang="en-US" altLang="zh-CN" sz="1400" dirty="0" smtClean="0"/>
              <a:t>5  </a:t>
            </a:r>
            <a:r>
              <a:rPr lang="zh-CN" altLang="zh-CN" sz="1400" dirty="0" smtClean="0"/>
              <a:t>根据图形</a:t>
            </a:r>
            <a:r>
              <a:rPr lang="zh-CN" altLang="en-US" sz="1400" dirty="0" smtClean="0"/>
              <a:t>继续</a:t>
            </a:r>
            <a:r>
              <a:rPr lang="zh-CN" altLang="zh-CN" sz="1400" dirty="0" smtClean="0"/>
              <a:t>绘制</a:t>
            </a:r>
            <a:r>
              <a:rPr lang="zh-CN" altLang="en-US" sz="1400" dirty="0" smtClean="0"/>
              <a:t>，</a:t>
            </a:r>
            <a:r>
              <a:rPr lang="zh-CN" altLang="zh-CN" sz="1400" dirty="0" smtClean="0"/>
              <a:t>完成</a:t>
            </a:r>
            <a:r>
              <a:rPr lang="zh-CN" altLang="en-US" sz="1400" dirty="0"/>
              <a:t>作品</a:t>
            </a:r>
            <a:r>
              <a:rPr lang="zh-CN" altLang="zh-CN" sz="1400" dirty="0" smtClean="0"/>
              <a:t>。</a:t>
            </a:r>
            <a:endParaRPr lang="zh-CN" altLang="zh-CN" sz="1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63638"/>
            <a:ext cx="3756822" cy="26642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63638"/>
            <a:ext cx="3786918" cy="26856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47664" y="4424983"/>
            <a:ext cx="1656184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2120" y="4422801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683568" y="4835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实训模块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 txBox="1"/>
          <p:nvPr/>
        </p:nvSpPr>
        <p:spPr>
          <a:xfrm>
            <a:off x="755576" y="915566"/>
            <a:ext cx="273630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6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二、作品点评</a:t>
            </a:r>
            <a:endParaRPr lang="en-GB" altLang="zh-CN" sz="16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295932"/>
            <a:ext cx="439248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400" b="1" dirty="0" smtClean="0">
              <a:solidFill>
                <a:srgbClr val="EC8C8D"/>
              </a:solidFill>
              <a:latin typeface="+mn-ea"/>
            </a:endParaRPr>
          </a:p>
          <a:p>
            <a:r>
              <a:rPr lang="zh-CN" altLang="zh-CN" sz="1400" b="1" dirty="0" smtClean="0">
                <a:solidFill>
                  <a:srgbClr val="EC8C8D"/>
                </a:solidFill>
                <a:latin typeface="+mn-ea"/>
              </a:rPr>
              <a:t>作品</a:t>
            </a:r>
            <a:r>
              <a:rPr lang="zh-CN" altLang="zh-CN" sz="1400" b="1" dirty="0">
                <a:solidFill>
                  <a:srgbClr val="EC8C8D"/>
                </a:solidFill>
                <a:latin typeface="+mn-ea"/>
              </a:rPr>
              <a:t>赏析</a:t>
            </a:r>
            <a:r>
              <a:rPr lang="zh-CN" altLang="zh-CN" sz="1400" b="1" dirty="0" smtClean="0">
                <a:solidFill>
                  <a:srgbClr val="EC8C8D"/>
                </a:solidFill>
                <a:latin typeface="+mn-ea"/>
              </a:rPr>
              <a:t>一</a:t>
            </a:r>
            <a:endParaRPr lang="en-US" altLang="zh-CN" sz="1400" b="1" dirty="0" smtClean="0">
              <a:solidFill>
                <a:srgbClr val="EC8C8D"/>
              </a:solidFill>
              <a:latin typeface="+mn-ea"/>
            </a:endParaRPr>
          </a:p>
          <a:p>
            <a:endParaRPr lang="en-US" altLang="zh-CN" sz="1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200" b="1" dirty="0" smtClean="0">
                <a:latin typeface="+mn-ea"/>
              </a:rPr>
              <a:t>作品</a:t>
            </a:r>
            <a:r>
              <a:rPr lang="zh-CN" altLang="zh-CN" sz="1200" b="1" dirty="0">
                <a:latin typeface="+mn-ea"/>
              </a:rPr>
              <a:t>类型</a:t>
            </a:r>
            <a:r>
              <a:rPr lang="zh-CN" altLang="zh-CN" sz="1200" dirty="0">
                <a:latin typeface="+mn-ea"/>
              </a:rPr>
              <a:t>：面构成设计海报</a:t>
            </a:r>
            <a:r>
              <a:rPr lang="zh-CN" altLang="zh-CN" sz="1200" dirty="0" smtClean="0">
                <a:latin typeface="+mn-ea"/>
              </a:rPr>
              <a:t>。</a:t>
            </a:r>
            <a:endParaRPr lang="en-US" altLang="zh-CN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200" b="1" dirty="0" smtClean="0">
                <a:latin typeface="+mn-ea"/>
              </a:rPr>
              <a:t>点评</a:t>
            </a:r>
            <a:r>
              <a:rPr lang="zh-CN" altLang="zh-CN" sz="1200" dirty="0" smtClean="0">
                <a:latin typeface="+mn-ea"/>
              </a:rPr>
              <a:t>：因为可口可乐</a:t>
            </a:r>
            <a:r>
              <a:rPr lang="zh-CN" altLang="en-US" sz="1200" dirty="0" smtClean="0">
                <a:latin typeface="+mn-ea"/>
              </a:rPr>
              <a:t>瓶</a:t>
            </a:r>
            <a:r>
              <a:rPr lang="zh-CN" altLang="zh-CN" sz="1200" dirty="0" smtClean="0">
                <a:latin typeface="+mn-ea"/>
              </a:rPr>
              <a:t>有着</a:t>
            </a:r>
            <a:r>
              <a:rPr lang="zh-CN" altLang="zh-CN" sz="1200" dirty="0">
                <a:latin typeface="+mn-ea"/>
              </a:rPr>
              <a:t>很高的知名度和辨识度，瓶子的轮廓</a:t>
            </a:r>
            <a:r>
              <a:rPr lang="zh-CN" altLang="zh-CN" sz="1200" dirty="0" smtClean="0">
                <a:latin typeface="+mn-ea"/>
              </a:rPr>
              <a:t>和颜色</a:t>
            </a:r>
            <a:r>
              <a:rPr lang="zh-CN" altLang="zh-CN" sz="1200" dirty="0">
                <a:latin typeface="+mn-ea"/>
              </a:rPr>
              <a:t>极具代表性</a:t>
            </a:r>
            <a:r>
              <a:rPr lang="zh-CN" altLang="zh-CN" sz="1200" dirty="0" smtClean="0">
                <a:latin typeface="+mn-ea"/>
              </a:rPr>
              <a:t>，</a:t>
            </a:r>
            <a:r>
              <a:rPr lang="zh-CN" altLang="en-US" sz="1200" dirty="0" smtClean="0">
                <a:latin typeface="+mn-ea"/>
              </a:rPr>
              <a:t>因此</a:t>
            </a:r>
            <a:r>
              <a:rPr lang="zh-CN" altLang="zh-CN" sz="1200" dirty="0" smtClean="0">
                <a:latin typeface="+mn-ea"/>
              </a:rPr>
              <a:t>不需要</a:t>
            </a:r>
            <a:r>
              <a:rPr lang="zh-CN" altLang="en-US" sz="1200" dirty="0" smtClean="0">
                <a:latin typeface="+mn-ea"/>
              </a:rPr>
              <a:t>采用</a:t>
            </a:r>
            <a:r>
              <a:rPr lang="zh-CN" altLang="zh-CN" sz="1200" dirty="0" smtClean="0">
                <a:latin typeface="+mn-ea"/>
              </a:rPr>
              <a:t>任何</a:t>
            </a:r>
            <a:r>
              <a:rPr lang="zh-CN" altLang="zh-CN" sz="1200" dirty="0">
                <a:latin typeface="+mn-ea"/>
              </a:rPr>
              <a:t>语言文字进行描述，就能</a:t>
            </a:r>
            <a:r>
              <a:rPr lang="zh-CN" altLang="zh-CN" sz="1200" dirty="0" smtClean="0">
                <a:latin typeface="+mn-ea"/>
              </a:rPr>
              <a:t>表达</a:t>
            </a:r>
            <a:r>
              <a:rPr lang="zh-CN" altLang="en-US" sz="1200" dirty="0" smtClean="0">
                <a:latin typeface="+mn-ea"/>
              </a:rPr>
              <a:t>其</a:t>
            </a:r>
            <a:r>
              <a:rPr lang="zh-CN" altLang="zh-CN" sz="1200" dirty="0" smtClean="0">
                <a:latin typeface="+mn-ea"/>
              </a:rPr>
              <a:t>含义。</a:t>
            </a:r>
            <a:r>
              <a:rPr lang="en-US" altLang="zh-CN" sz="1200" dirty="0" smtClean="0">
                <a:latin typeface="+mn-ea"/>
              </a:rPr>
              <a:t>                 </a:t>
            </a:r>
            <a:endParaRPr lang="en-US" altLang="zh-CN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如右图所示，</a:t>
            </a:r>
            <a:r>
              <a:rPr lang="zh-CN" altLang="zh-CN" sz="1200" dirty="0">
                <a:latin typeface="+mn-ea"/>
              </a:rPr>
              <a:t>这两张海报</a:t>
            </a:r>
            <a:r>
              <a:rPr lang="zh-CN" altLang="zh-CN" sz="1200" dirty="0" smtClean="0">
                <a:latin typeface="+mn-ea"/>
              </a:rPr>
              <a:t>都利用</a:t>
            </a:r>
            <a:r>
              <a:rPr lang="zh-CN" altLang="zh-CN" sz="1200" dirty="0">
                <a:latin typeface="+mn-ea"/>
              </a:rPr>
              <a:t>了面的的量感和体积感在版面设计中的作用</a:t>
            </a:r>
            <a:r>
              <a:rPr lang="zh-CN" altLang="zh-CN" sz="1200" dirty="0" smtClean="0">
                <a:latin typeface="+mn-ea"/>
              </a:rPr>
              <a:t>，</a:t>
            </a:r>
            <a:r>
              <a:rPr lang="zh-CN" altLang="en-US" sz="1200" dirty="0" smtClean="0">
                <a:latin typeface="+mn-ea"/>
              </a:rPr>
              <a:t>以</a:t>
            </a:r>
            <a:r>
              <a:rPr lang="zh-CN" altLang="zh-CN" sz="1200" dirty="0" smtClean="0">
                <a:latin typeface="+mn-ea"/>
              </a:rPr>
              <a:t>使画面</a:t>
            </a:r>
            <a:r>
              <a:rPr lang="zh-CN" altLang="zh-CN" sz="1200" dirty="0">
                <a:latin typeface="+mn-ea"/>
              </a:rPr>
              <a:t>更</a:t>
            </a:r>
            <a:r>
              <a:rPr lang="zh-CN" altLang="zh-CN" sz="1200" dirty="0" smtClean="0">
                <a:latin typeface="+mn-ea"/>
              </a:rPr>
              <a:t>生动</a:t>
            </a:r>
            <a:r>
              <a:rPr lang="zh-CN" altLang="en-US" sz="1200" dirty="0" smtClean="0">
                <a:latin typeface="+mn-ea"/>
              </a:rPr>
              <a:t>，更</a:t>
            </a:r>
            <a:r>
              <a:rPr lang="zh-CN" altLang="zh-CN" sz="1200" dirty="0" smtClean="0">
                <a:latin typeface="+mn-ea"/>
              </a:rPr>
              <a:t>具有</a:t>
            </a:r>
            <a:r>
              <a:rPr lang="zh-CN" altLang="zh-CN" sz="1200" dirty="0">
                <a:latin typeface="+mn-ea"/>
              </a:rPr>
              <a:t>稳定性</a:t>
            </a:r>
            <a:r>
              <a:rPr lang="zh-CN" altLang="zh-CN" sz="1200" dirty="0" smtClean="0">
                <a:latin typeface="+mn-ea"/>
              </a:rPr>
              <a:t>。</a:t>
            </a:r>
            <a:r>
              <a:rPr lang="zh-CN" altLang="zh-CN" sz="1200" dirty="0">
                <a:latin typeface="+mn-ea"/>
              </a:rPr>
              <a:t>第一张</a:t>
            </a:r>
            <a:r>
              <a:rPr lang="zh-CN" altLang="zh-CN" sz="1200" dirty="0" smtClean="0">
                <a:latin typeface="+mn-ea"/>
              </a:rPr>
              <a:t>海报</a:t>
            </a:r>
            <a:r>
              <a:rPr lang="zh-CN" altLang="en-US" sz="1200" dirty="0" smtClean="0">
                <a:latin typeface="+mn-ea"/>
              </a:rPr>
              <a:t>表</a:t>
            </a:r>
            <a:r>
              <a:rPr lang="zh-CN" altLang="zh-CN" sz="1200" dirty="0" smtClean="0">
                <a:latin typeface="+mn-ea"/>
              </a:rPr>
              <a:t>明了</a:t>
            </a:r>
            <a:r>
              <a:rPr lang="zh-CN" altLang="zh-CN" sz="1200" dirty="0">
                <a:latin typeface="+mn-ea"/>
              </a:rPr>
              <a:t>公司的</a:t>
            </a:r>
            <a:r>
              <a:rPr lang="zh-CN" altLang="zh-CN" sz="1200" dirty="0" smtClean="0">
                <a:latin typeface="+mn-ea"/>
              </a:rPr>
              <a:t>原始</a:t>
            </a:r>
            <a:r>
              <a:rPr lang="zh-CN" altLang="en-US" sz="1200" dirty="0" smtClean="0">
                <a:latin typeface="+mn-ea"/>
              </a:rPr>
              <a:t>诉</a:t>
            </a:r>
            <a:r>
              <a:rPr lang="zh-CN" altLang="zh-CN" sz="1200" dirty="0" smtClean="0">
                <a:latin typeface="+mn-ea"/>
              </a:rPr>
              <a:t>求</a:t>
            </a:r>
            <a:r>
              <a:rPr lang="zh-CN" altLang="en-US" sz="1200" dirty="0" smtClean="0">
                <a:latin typeface="+mn-ea"/>
              </a:rPr>
              <a:t>：</a:t>
            </a:r>
            <a:r>
              <a:rPr lang="zh-CN" altLang="zh-CN" sz="1200" dirty="0" smtClean="0">
                <a:latin typeface="+mn-ea"/>
              </a:rPr>
              <a:t>即使</a:t>
            </a:r>
            <a:r>
              <a:rPr lang="zh-CN" altLang="zh-CN" sz="1200" dirty="0">
                <a:latin typeface="+mn-ea"/>
              </a:rPr>
              <a:t>瓶子破碎，瓶身也能够被</a:t>
            </a:r>
            <a:r>
              <a:rPr lang="zh-CN" altLang="zh-CN" sz="1200" dirty="0" smtClean="0">
                <a:latin typeface="+mn-ea"/>
              </a:rPr>
              <a:t>识别</a:t>
            </a:r>
            <a:r>
              <a:rPr lang="zh-CN" altLang="en-US" sz="1200" dirty="0">
                <a:latin typeface="+mn-ea"/>
              </a:rPr>
              <a:t>。</a:t>
            </a:r>
            <a:r>
              <a:rPr lang="zh-CN" altLang="zh-CN" sz="1200" dirty="0" smtClean="0">
                <a:latin typeface="+mn-ea"/>
              </a:rPr>
              <a:t>第二</a:t>
            </a:r>
            <a:r>
              <a:rPr lang="zh-CN" altLang="zh-CN" sz="1200" dirty="0">
                <a:latin typeface="+mn-ea"/>
              </a:rPr>
              <a:t>张海报则巧妙地将瓶身藏在了</a:t>
            </a:r>
            <a:r>
              <a:rPr lang="en-US" altLang="zh-CN" sz="1200" dirty="0">
                <a:latin typeface="+mn-ea"/>
              </a:rPr>
              <a:t>100</a:t>
            </a:r>
            <a:r>
              <a:rPr lang="zh-CN" altLang="zh-CN" sz="1200" dirty="0">
                <a:latin typeface="+mn-ea"/>
              </a:rPr>
              <a:t>周年纪念数字中，利用了玻璃瓶的放大特性。</a:t>
            </a:r>
            <a:endParaRPr lang="zh-CN" altLang="zh-CN" sz="12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+mn-ea"/>
              </a:rPr>
              <a:t>  </a:t>
            </a:r>
            <a:endParaRPr lang="zh-CN" altLang="en-US" sz="1400" dirty="0"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765" y="411510"/>
            <a:ext cx="1828800" cy="2575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211710"/>
            <a:ext cx="1828800" cy="2575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9502"/>
            <a:ext cx="4392488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400" b="1" dirty="0" smtClean="0">
              <a:solidFill>
                <a:srgbClr val="EC8C8D"/>
              </a:solidFill>
              <a:latin typeface="+mn-ea"/>
            </a:endParaRPr>
          </a:p>
          <a:p>
            <a:r>
              <a:rPr lang="zh-CN" altLang="zh-CN" sz="1400" b="1" dirty="0" smtClean="0">
                <a:solidFill>
                  <a:srgbClr val="EC8C8D"/>
                </a:solidFill>
                <a:latin typeface="+mn-ea"/>
              </a:rPr>
              <a:t>作品赏析</a:t>
            </a:r>
            <a:r>
              <a:rPr lang="zh-CN" altLang="en-US" sz="1400" b="1" dirty="0">
                <a:solidFill>
                  <a:srgbClr val="EC8C8D"/>
                </a:solidFill>
                <a:latin typeface="+mn-ea"/>
              </a:rPr>
              <a:t>二</a:t>
            </a:r>
            <a:endParaRPr lang="en-US" altLang="zh-CN" sz="1400" b="1" dirty="0" smtClean="0">
              <a:solidFill>
                <a:srgbClr val="EC8C8D"/>
              </a:solidFill>
              <a:latin typeface="+mn-ea"/>
            </a:endParaRPr>
          </a:p>
          <a:p>
            <a:endParaRPr lang="en-US" altLang="zh-CN" sz="1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200" b="1" dirty="0" smtClean="0">
                <a:latin typeface="+mn-ea"/>
              </a:rPr>
              <a:t>作品</a:t>
            </a:r>
            <a:r>
              <a:rPr lang="zh-CN" altLang="zh-CN" sz="1200" b="1" dirty="0">
                <a:latin typeface="+mn-ea"/>
              </a:rPr>
              <a:t>类型</a:t>
            </a:r>
            <a:r>
              <a:rPr lang="zh-CN" altLang="zh-CN" sz="1200" dirty="0">
                <a:latin typeface="+mn-ea"/>
              </a:rPr>
              <a:t>：面构成</a:t>
            </a:r>
            <a:r>
              <a:rPr lang="zh-CN" altLang="zh-CN" sz="1200" dirty="0" smtClean="0">
                <a:latin typeface="+mn-ea"/>
              </a:rPr>
              <a:t>设计</a:t>
            </a:r>
            <a:r>
              <a:rPr lang="zh-CN" altLang="en-US" sz="1200" dirty="0" smtClean="0">
                <a:latin typeface="+mn-ea"/>
              </a:rPr>
              <a:t>画作</a:t>
            </a:r>
            <a:r>
              <a:rPr lang="zh-CN" altLang="zh-CN" sz="1200" dirty="0" smtClean="0">
                <a:latin typeface="+mn-ea"/>
              </a:rPr>
              <a:t>。</a:t>
            </a:r>
            <a:endParaRPr lang="en-US" altLang="zh-CN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200" b="1" dirty="0" smtClean="0">
                <a:latin typeface="+mn-ea"/>
              </a:rPr>
              <a:t>点评</a:t>
            </a:r>
            <a:r>
              <a:rPr lang="zh-CN" altLang="zh-CN" sz="1200" dirty="0" smtClean="0">
                <a:latin typeface="+mn-ea"/>
              </a:rPr>
              <a:t>：</a:t>
            </a:r>
            <a:r>
              <a:rPr lang="zh-CN" altLang="zh-CN" sz="1200" dirty="0">
                <a:latin typeface="+mn-ea"/>
              </a:rPr>
              <a:t>蒙德里安的《</a:t>
            </a:r>
            <a:r>
              <a:rPr lang="en-US" altLang="zh-CN" sz="1200" dirty="0">
                <a:latin typeface="+mn-ea"/>
              </a:rPr>
              <a:t>Victory Boogie </a:t>
            </a:r>
            <a:r>
              <a:rPr lang="en-US" altLang="zh-CN" sz="1200" dirty="0" err="1">
                <a:latin typeface="+mn-ea"/>
              </a:rPr>
              <a:t>Woogie</a:t>
            </a:r>
            <a:r>
              <a:rPr lang="zh-CN" altLang="zh-CN" sz="1200" dirty="0" smtClean="0">
                <a:latin typeface="+mn-ea"/>
              </a:rPr>
              <a:t>》</a:t>
            </a:r>
            <a:r>
              <a:rPr lang="zh-CN" altLang="en-US" sz="1200" dirty="0" smtClean="0">
                <a:latin typeface="+mn-ea"/>
              </a:rPr>
              <a:t>（见右图）</a:t>
            </a:r>
            <a:r>
              <a:rPr lang="zh-CN" altLang="zh-CN" sz="1200" dirty="0" smtClean="0">
                <a:latin typeface="+mn-ea"/>
              </a:rPr>
              <a:t>是</a:t>
            </a:r>
            <a:r>
              <a:rPr lang="zh-CN" altLang="zh-CN" sz="1200" dirty="0">
                <a:latin typeface="+mn-ea"/>
              </a:rPr>
              <a:t>一幅属于</a:t>
            </a:r>
            <a:r>
              <a:rPr lang="zh-CN" altLang="zh-CN" sz="1200" dirty="0" smtClean="0">
                <a:latin typeface="+mn-ea"/>
              </a:rPr>
              <a:t>“新造</a:t>
            </a:r>
            <a:r>
              <a:rPr lang="zh-CN" altLang="en-US" sz="1200" dirty="0" smtClean="0">
                <a:latin typeface="+mn-ea"/>
              </a:rPr>
              <a:t>型</a:t>
            </a:r>
            <a:r>
              <a:rPr lang="zh-CN" altLang="zh-CN" sz="1200" dirty="0" smtClean="0">
                <a:latin typeface="+mn-ea"/>
              </a:rPr>
              <a:t>主义”</a:t>
            </a:r>
            <a:r>
              <a:rPr lang="zh-CN" altLang="zh-CN" sz="1200" dirty="0">
                <a:latin typeface="+mn-ea"/>
              </a:rPr>
              <a:t>的</a:t>
            </a:r>
            <a:r>
              <a:rPr lang="zh-CN" altLang="zh-CN" sz="1200" dirty="0" smtClean="0">
                <a:latin typeface="+mn-ea"/>
              </a:rPr>
              <a:t>创作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zh-CN" sz="1200" dirty="0" smtClean="0">
                <a:latin typeface="+mn-ea"/>
              </a:rPr>
              <a:t>蒙德里安</a:t>
            </a:r>
            <a:r>
              <a:rPr lang="zh-CN" altLang="zh-CN" sz="1200" dirty="0">
                <a:latin typeface="+mn-ea"/>
              </a:rPr>
              <a:t>在白色的画布上，用水平和垂直的</a:t>
            </a:r>
            <a:r>
              <a:rPr lang="zh-CN" altLang="zh-CN" sz="1200" dirty="0" smtClean="0">
                <a:latin typeface="+mn-ea"/>
              </a:rPr>
              <a:t>线条分割</a:t>
            </a:r>
            <a:r>
              <a:rPr lang="zh-CN" altLang="zh-CN" sz="1200" dirty="0">
                <a:latin typeface="+mn-ea"/>
              </a:rPr>
              <a:t>画面，然后在</a:t>
            </a:r>
            <a:r>
              <a:rPr lang="zh-CN" altLang="zh-CN" sz="1200" dirty="0" smtClean="0">
                <a:latin typeface="+mn-ea"/>
              </a:rPr>
              <a:t>那些</a:t>
            </a:r>
            <a:r>
              <a:rPr lang="zh-CN" altLang="en-US" sz="1200" dirty="0" smtClean="0">
                <a:latin typeface="+mn-ea"/>
              </a:rPr>
              <a:t>被</a:t>
            </a:r>
            <a:r>
              <a:rPr lang="zh-CN" altLang="zh-CN" sz="1200" dirty="0" smtClean="0">
                <a:latin typeface="+mn-ea"/>
              </a:rPr>
              <a:t>分割</a:t>
            </a:r>
            <a:r>
              <a:rPr lang="zh-CN" altLang="zh-CN" sz="1200" dirty="0">
                <a:latin typeface="+mn-ea"/>
              </a:rPr>
              <a:t>画面中涂上色彩的原色</a:t>
            </a:r>
            <a:r>
              <a:rPr lang="zh-CN" altLang="zh-CN" sz="1200" dirty="0" smtClean="0">
                <a:latin typeface="+mn-ea"/>
              </a:rPr>
              <a:t>，</a:t>
            </a:r>
            <a:r>
              <a:rPr lang="zh-CN" altLang="en-US" sz="1200" dirty="0">
                <a:latin typeface="+mn-ea"/>
              </a:rPr>
              <a:t>如</a:t>
            </a:r>
            <a:r>
              <a:rPr lang="zh-CN" altLang="zh-CN" sz="1200" dirty="0" smtClean="0">
                <a:latin typeface="+mn-ea"/>
              </a:rPr>
              <a:t>红色</a:t>
            </a:r>
            <a:r>
              <a:rPr lang="zh-CN" altLang="zh-CN" sz="1200" dirty="0">
                <a:latin typeface="+mn-ea"/>
              </a:rPr>
              <a:t>、黄色和</a:t>
            </a:r>
            <a:r>
              <a:rPr lang="zh-CN" altLang="zh-CN" sz="1200" dirty="0" smtClean="0">
                <a:latin typeface="+mn-ea"/>
              </a:rPr>
              <a:t>蓝色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zh-CN" sz="1200" dirty="0" smtClean="0">
                <a:latin typeface="+mn-ea"/>
              </a:rPr>
              <a:t>这种绘画</a:t>
            </a:r>
            <a:r>
              <a:rPr lang="zh-CN" altLang="en-US" sz="1200" dirty="0" smtClean="0">
                <a:latin typeface="+mn-ea"/>
              </a:rPr>
              <a:t>作品</a:t>
            </a:r>
            <a:r>
              <a:rPr lang="zh-CN" altLang="zh-CN" sz="1200" dirty="0" smtClean="0">
                <a:latin typeface="+mn-ea"/>
              </a:rPr>
              <a:t>看起来</a:t>
            </a:r>
            <a:r>
              <a:rPr lang="zh-CN" altLang="zh-CN" sz="1200" dirty="0">
                <a:latin typeface="+mn-ea"/>
              </a:rPr>
              <a:t>呆板而无趣，但实际上那些大小不一且颜色不同的方格恰恰表达了面的</a:t>
            </a:r>
            <a:r>
              <a:rPr lang="zh-CN" altLang="zh-CN" sz="1200" dirty="0" smtClean="0">
                <a:latin typeface="+mn-ea"/>
              </a:rPr>
              <a:t>平稳</a:t>
            </a:r>
            <a:r>
              <a:rPr lang="zh-CN" altLang="en-US" sz="1200" dirty="0" smtClean="0">
                <a:latin typeface="+mn-ea"/>
              </a:rPr>
              <a:t>与</a:t>
            </a:r>
            <a:r>
              <a:rPr lang="zh-CN" altLang="zh-CN" sz="1200" dirty="0" smtClean="0">
                <a:latin typeface="+mn-ea"/>
              </a:rPr>
              <a:t>理性，</a:t>
            </a:r>
            <a:r>
              <a:rPr lang="zh-CN" altLang="en-US" sz="1200" dirty="0" smtClean="0">
                <a:latin typeface="+mn-ea"/>
              </a:rPr>
              <a:t>从而通过</a:t>
            </a:r>
            <a:r>
              <a:rPr lang="zh-CN" altLang="zh-CN" sz="1200" dirty="0" smtClean="0">
                <a:latin typeface="+mn-ea"/>
              </a:rPr>
              <a:t>直线形</a:t>
            </a:r>
            <a:r>
              <a:rPr lang="zh-CN" altLang="en-US" sz="1200" dirty="0" smtClean="0">
                <a:latin typeface="+mn-ea"/>
              </a:rPr>
              <a:t>的</a:t>
            </a:r>
            <a:r>
              <a:rPr lang="zh-CN" altLang="zh-CN" sz="1200" dirty="0" smtClean="0">
                <a:latin typeface="+mn-ea"/>
              </a:rPr>
              <a:t>面表现</a:t>
            </a:r>
            <a:r>
              <a:rPr lang="zh-CN" altLang="en-US" sz="1200" dirty="0" smtClean="0">
                <a:latin typeface="+mn-ea"/>
              </a:rPr>
              <a:t>了</a:t>
            </a:r>
            <a:r>
              <a:rPr lang="zh-CN" altLang="zh-CN" sz="1200" dirty="0" smtClean="0">
                <a:latin typeface="+mn-ea"/>
              </a:rPr>
              <a:t>一</a:t>
            </a:r>
            <a:r>
              <a:rPr lang="zh-CN" altLang="zh-CN" sz="1200" dirty="0">
                <a:latin typeface="+mn-ea"/>
              </a:rPr>
              <a:t>种秩序与均衡之美</a:t>
            </a:r>
            <a:r>
              <a:rPr lang="zh-CN" altLang="zh-CN" sz="1200" dirty="0" smtClean="0">
                <a:latin typeface="+mn-ea"/>
              </a:rPr>
              <a:t>。</a:t>
            </a:r>
            <a:r>
              <a:rPr lang="zh-CN" altLang="en-US" sz="1200" dirty="0" smtClean="0">
                <a:latin typeface="+mn-ea"/>
              </a:rPr>
              <a:t>同样，右下图所示的绘画作品中，其</a:t>
            </a:r>
            <a:r>
              <a:rPr lang="zh-CN" altLang="zh-CN" sz="1200" dirty="0" smtClean="0">
                <a:latin typeface="+mn-ea"/>
              </a:rPr>
              <a:t>面的构成</a:t>
            </a:r>
            <a:r>
              <a:rPr lang="zh-CN" altLang="en-US" sz="1200" dirty="0" smtClean="0">
                <a:latin typeface="+mn-ea"/>
              </a:rPr>
              <a:t>亦是如此</a:t>
            </a:r>
            <a:r>
              <a:rPr lang="zh-CN" altLang="zh-CN" sz="1200" dirty="0" smtClean="0">
                <a:latin typeface="+mn-ea"/>
              </a:rPr>
              <a:t>。</a:t>
            </a:r>
            <a:endParaRPr lang="zh-CN" altLang="en-US" sz="1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+mn-ea"/>
              </a:rPr>
              <a:t>  </a:t>
            </a:r>
            <a:endParaRPr lang="zh-CN" altLang="en-US" sz="1400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23478"/>
            <a:ext cx="2880320" cy="28803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086243"/>
            <a:ext cx="3919636" cy="194820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44408" y="336977"/>
            <a:ext cx="400110" cy="2520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1400" b="1" dirty="0">
                <a:latin typeface="+mn-ea"/>
              </a:rPr>
              <a:t>《</a:t>
            </a:r>
            <a:r>
              <a:rPr lang="en-US" altLang="zh-CN" sz="1400" b="1" dirty="0">
                <a:latin typeface="+mn-ea"/>
              </a:rPr>
              <a:t>Victory Boogie </a:t>
            </a:r>
            <a:r>
              <a:rPr lang="en-US" altLang="zh-CN" sz="1400" b="1" dirty="0" err="1">
                <a:latin typeface="+mn-ea"/>
              </a:rPr>
              <a:t>Woogie</a:t>
            </a:r>
            <a:endParaRPr lang="zh-CN" altLang="en-US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9792" y="4364394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吴冠中作品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95" y="3386769"/>
            <a:ext cx="1266951" cy="2232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1"/>
          <p:cNvPicPr/>
          <p:nvPr/>
        </p:nvPicPr>
        <p:blipFill>
          <a:blip r:embed="rId1"/>
          <a:srcRect l="10703" t="6851" r="45125" b="79346"/>
          <a:stretch>
            <a:fillRect/>
          </a:stretch>
        </p:blipFill>
        <p:spPr>
          <a:xfrm>
            <a:off x="923692" y="2737118"/>
            <a:ext cx="3888432" cy="1800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7494"/>
            <a:ext cx="1593907" cy="28083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45085" y="890321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点的形态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6746" name="Picture 2" descr="TMP1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0645" y="267335"/>
            <a:ext cx="3416935" cy="2355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915816" y="3147814"/>
            <a:ext cx="47525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spc="300" dirty="0">
                <a:solidFill>
                  <a:srgbClr val="EC8C8D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  <a:sym typeface="微软雅黑" panose="020B0503020204020204" pitchFamily="34" charset="-122"/>
              </a:rPr>
              <a:t>谢谢欣赏</a:t>
            </a:r>
            <a:endParaRPr lang="zh-CN" altLang="en-US" sz="6000" spc="300" dirty="0">
              <a:solidFill>
                <a:srgbClr val="EC8C8D"/>
              </a:solidFill>
              <a:latin typeface="迷你简谁的字" panose="020B0602010101010101" pitchFamily="33" charset="-122"/>
              <a:ea typeface="迷你简谁的字" panose="020B0602010101010101" pitchFamily="33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884" y="593617"/>
            <a:ext cx="2088232" cy="3679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629562" y="1075378"/>
            <a:ext cx="3737959" cy="1769662"/>
            <a:chOff x="629562" y="951570"/>
            <a:chExt cx="3737959" cy="1769662"/>
          </a:xfrm>
        </p:grpSpPr>
        <p:sp>
          <p:nvSpPr>
            <p:cNvPr id="7" name="Rectangle: Rounded Corners 40"/>
            <p:cNvSpPr/>
            <p:nvPr/>
          </p:nvSpPr>
          <p:spPr bwMode="auto">
            <a:xfrm flipH="1">
              <a:off x="629562" y="951570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41"/>
            <p:cNvSpPr/>
            <p:nvPr/>
          </p:nvSpPr>
          <p:spPr bwMode="auto">
            <a:xfrm flipH="1">
              <a:off x="3230489" y="951570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Isosceles Triangle 39"/>
            <p:cNvSpPr/>
            <p:nvPr/>
          </p:nvSpPr>
          <p:spPr bwMode="auto">
            <a:xfrm rot="5400000" flipH="1">
              <a:off x="4191466" y="1263626"/>
              <a:ext cx="208037" cy="138692"/>
            </a:xfrm>
            <a:prstGeom prst="triangle">
              <a:avLst/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Rectangle: Rounded Corners 72"/>
            <p:cNvSpPr/>
            <p:nvPr/>
          </p:nvSpPr>
          <p:spPr bwMode="auto">
            <a:xfrm flipH="1">
              <a:off x="629562" y="1958430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73"/>
            <p:cNvSpPr/>
            <p:nvPr/>
          </p:nvSpPr>
          <p:spPr bwMode="auto">
            <a:xfrm flipH="1">
              <a:off x="3227885" y="1905072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sosceles Triangle 71"/>
            <p:cNvSpPr/>
            <p:nvPr/>
          </p:nvSpPr>
          <p:spPr bwMode="auto">
            <a:xfrm rot="5400000" flipH="1">
              <a:off x="4194156" y="2245299"/>
              <a:ext cx="208037" cy="138692"/>
            </a:xfrm>
            <a:prstGeom prst="triangl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TextBox 109"/>
            <p:cNvSpPr txBox="1"/>
            <p:nvPr/>
          </p:nvSpPr>
          <p:spPr>
            <a:xfrm>
              <a:off x="3506925" y="2146428"/>
              <a:ext cx="556883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119"/>
            <p:cNvSpPr txBox="1"/>
            <p:nvPr/>
          </p:nvSpPr>
          <p:spPr>
            <a:xfrm>
              <a:off x="3491880" y="1192925"/>
              <a:ext cx="544668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1" name="Group 54"/>
            <p:cNvGrpSpPr/>
            <p:nvPr/>
          </p:nvGrpSpPr>
          <p:grpSpPr>
            <a:xfrm>
              <a:off x="899592" y="1028363"/>
              <a:ext cx="2330897" cy="649603"/>
              <a:chOff x="1220808" y="1669738"/>
              <a:chExt cx="3107863" cy="866137"/>
            </a:xfrm>
          </p:grpSpPr>
          <p:sp>
            <p:nvSpPr>
              <p:cNvPr id="54" name="TextBox 55"/>
              <p:cNvSpPr txBox="1"/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dirty="0" smtClean="0">
                    <a:solidFill>
                      <a:schemeClr val="bg1"/>
                    </a:solidFill>
                    <a:effectLst/>
                  </a:rPr>
                  <a:t>点的大小是相对的</a:t>
                </a:r>
                <a:endParaRPr lang="zh-CN" altLang="en-US" sz="140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55" name="TextBox 56"/>
              <p:cNvSpPr txBox="1"/>
              <p:nvPr/>
            </p:nvSpPr>
            <p:spPr bwMode="auto">
              <a:xfrm>
                <a:off x="1220808" y="1979697"/>
                <a:ext cx="3107863" cy="556178"/>
              </a:xfrm>
              <a:prstGeom prst="rect">
                <a:avLst/>
              </a:prstGeom>
              <a:noFill/>
            </p:spPr>
            <p:txBody>
              <a:bodyPr wrap="square" lIns="360000" tIns="0" rIns="216000" bIns="0" anchor="t" anchorCtr="0">
                <a:normAutofit/>
              </a:bodyPr>
              <a:lstStyle/>
              <a:p>
                <a:pPr algn="just" latinLnBrk="0">
                  <a:lnSpc>
                    <a:spcPct val="120000"/>
                  </a:lnSpc>
                </a:pPr>
                <a:r>
                  <a:rPr lang="zh-CN" altLang="en-US" sz="1000" b="0" dirty="0" smtClean="0">
                    <a:solidFill>
                      <a:schemeClr val="bg1"/>
                    </a:solidFill>
                    <a:effectLst/>
                  </a:rPr>
                  <a:t>其大小与周围环境相比较而言。</a:t>
                </a: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  <p:grpSp>
          <p:nvGrpSpPr>
            <p:cNvPr id="43" name="Group 2"/>
            <p:cNvGrpSpPr/>
            <p:nvPr/>
          </p:nvGrpSpPr>
          <p:grpSpPr>
            <a:xfrm>
              <a:off x="1045596" y="1977628"/>
              <a:ext cx="2184893" cy="649603"/>
              <a:chOff x="1394128" y="2586072"/>
              <a:chExt cx="2913191" cy="866137"/>
            </a:xfrm>
          </p:grpSpPr>
          <p:sp>
            <p:nvSpPr>
              <p:cNvPr id="50" name="TextBox 61"/>
              <p:cNvSpPr txBox="1"/>
              <p:nvPr/>
            </p:nvSpPr>
            <p:spPr bwMode="auto">
              <a:xfrm>
                <a:off x="1394128" y="2586072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dirty="0" smtClean="0">
                    <a:solidFill>
                      <a:schemeClr val="bg1"/>
                    </a:solidFill>
                    <a:effectLst/>
                  </a:rPr>
                  <a:t>点的形态是相对的</a:t>
                </a:r>
                <a:endParaRPr lang="zh-CN" altLang="en-US" sz="140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51" name="TextBox 62"/>
              <p:cNvSpPr txBox="1"/>
              <p:nvPr/>
            </p:nvSpPr>
            <p:spPr bwMode="auto">
              <a:xfrm>
                <a:off x="1394128" y="2896030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216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 smtClean="0">
                    <a:solidFill>
                      <a:schemeClr val="bg1"/>
                    </a:solidFill>
                    <a:effectLst/>
                  </a:rPr>
                  <a:t>可分为几何形态与自然形态。</a:t>
                </a: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779170" y="1575673"/>
            <a:ext cx="4078437" cy="2384556"/>
            <a:chOff x="4779171" y="1410984"/>
            <a:chExt cx="4078437" cy="2384556"/>
          </a:xfrm>
        </p:grpSpPr>
        <p:sp>
          <p:nvSpPr>
            <p:cNvPr id="10" name="Rectangle: Rounded Corners 45"/>
            <p:cNvSpPr/>
            <p:nvPr/>
          </p:nvSpPr>
          <p:spPr bwMode="auto">
            <a:xfrm>
              <a:off x="4961203" y="1410984"/>
              <a:ext cx="3643246" cy="92539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46"/>
            <p:cNvSpPr/>
            <p:nvPr/>
          </p:nvSpPr>
          <p:spPr bwMode="auto">
            <a:xfrm>
              <a:off x="5812102" y="1458161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sosceles Triangle 44"/>
            <p:cNvSpPr/>
            <p:nvPr/>
          </p:nvSpPr>
          <p:spPr bwMode="auto">
            <a:xfrm rot="16200000">
              <a:off x="4744498" y="1723040"/>
              <a:ext cx="208037" cy="138692"/>
            </a:xfrm>
            <a:prstGeom prst="triangl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Rectangle: Rounded Corners 77"/>
            <p:cNvSpPr/>
            <p:nvPr/>
          </p:nvSpPr>
          <p:spPr bwMode="auto">
            <a:xfrm>
              <a:off x="4926328" y="2431780"/>
              <a:ext cx="3931280" cy="12407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78"/>
            <p:cNvSpPr/>
            <p:nvPr/>
          </p:nvSpPr>
          <p:spPr bwMode="auto">
            <a:xfrm>
              <a:off x="5705793" y="2641869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sosceles Triangle 76"/>
            <p:cNvSpPr/>
            <p:nvPr/>
          </p:nvSpPr>
          <p:spPr bwMode="auto">
            <a:xfrm rot="16200000">
              <a:off x="4744498" y="2676542"/>
              <a:ext cx="208037" cy="138692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0" name="Group 51"/>
            <p:cNvGrpSpPr/>
            <p:nvPr/>
          </p:nvGrpSpPr>
          <p:grpSpPr>
            <a:xfrm>
              <a:off x="5846003" y="1467584"/>
              <a:ext cx="2159677" cy="649603"/>
              <a:chOff x="8601584" y="1451933"/>
              <a:chExt cx="2196245" cy="866137"/>
            </a:xfrm>
          </p:grpSpPr>
          <p:sp>
            <p:nvSpPr>
              <p:cNvPr id="56" name="TextBox 52"/>
              <p:cNvSpPr txBox="1"/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432000" tIns="0" rIns="216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 smtClean="0">
                    <a:solidFill>
                      <a:schemeClr val="bg1"/>
                    </a:solidFill>
                    <a:effectLst/>
                  </a:rPr>
                  <a:t>点的位置是相对的</a:t>
                </a:r>
                <a:endParaRPr lang="zh-CN" altLang="en-US" sz="140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57" name="TextBox 53"/>
              <p:cNvSpPr txBox="1"/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432000" tIns="0" rIns="216000" bIns="0">
                <a:noAutofit/>
              </a:bodyPr>
              <a:lstStyle/>
              <a:p>
                <a:pPr algn="just" latinLnBrk="0">
                  <a:lnSpc>
                    <a:spcPct val="120000"/>
                  </a:lnSpc>
                </a:pPr>
                <a:r>
                  <a:rPr lang="zh-CN" altLang="en-US" sz="1000" b="0" dirty="0" smtClean="0">
                    <a:solidFill>
                      <a:schemeClr val="bg1"/>
                    </a:solidFill>
                    <a:effectLst/>
                  </a:rPr>
                  <a:t>在一张白纸上，点的位置不同，会给人带来不同的视觉感受。</a:t>
                </a: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  <p:grpSp>
          <p:nvGrpSpPr>
            <p:cNvPr id="42" name="Group 57"/>
            <p:cNvGrpSpPr/>
            <p:nvPr/>
          </p:nvGrpSpPr>
          <p:grpSpPr>
            <a:xfrm>
              <a:off x="5336907" y="2510758"/>
              <a:ext cx="3065849" cy="1284782"/>
              <a:chOff x="8083870" y="1571496"/>
              <a:chExt cx="3117761" cy="1713043"/>
            </a:xfrm>
          </p:grpSpPr>
          <p:sp>
            <p:nvSpPr>
              <p:cNvPr id="52" name="TextBox 58"/>
              <p:cNvSpPr txBox="1"/>
              <p:nvPr/>
            </p:nvSpPr>
            <p:spPr bwMode="auto">
              <a:xfrm>
                <a:off x="8083870" y="1571496"/>
                <a:ext cx="1913917" cy="309959"/>
              </a:xfrm>
              <a:prstGeom prst="rect">
                <a:avLst/>
              </a:prstGeom>
              <a:noFill/>
            </p:spPr>
            <p:txBody>
              <a:bodyPr wrap="none" lIns="432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 smtClean="0">
                    <a:solidFill>
                      <a:schemeClr val="bg1"/>
                    </a:solidFill>
                    <a:effectLst/>
                  </a:rPr>
                  <a:t>点的排列与空间组织关系也是相对的</a:t>
                </a:r>
                <a:endParaRPr lang="zh-CN" altLang="en-US" sz="140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53" name="TextBox 59"/>
              <p:cNvSpPr txBox="1"/>
              <p:nvPr/>
            </p:nvSpPr>
            <p:spPr bwMode="auto">
              <a:xfrm>
                <a:off x="8460554" y="1885003"/>
                <a:ext cx="2741077" cy="1399536"/>
              </a:xfrm>
              <a:prstGeom prst="rect">
                <a:avLst/>
              </a:prstGeom>
              <a:noFill/>
            </p:spPr>
            <p:txBody>
              <a:bodyPr wrap="square" lIns="432000" tIns="0" rIns="36000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 smtClean="0">
                    <a:solidFill>
                      <a:schemeClr val="bg1"/>
                    </a:solidFill>
                    <a:effectLst/>
                  </a:rPr>
                  <a:t>点的横向延伸可以形成线；点的纵横延伸可以形成具有肌理感的面；点的聚散排列可以形成“疏能跑马，密不插针”的疏密对比关系。</a:t>
                </a: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467113" y="1347193"/>
            <a:ext cx="208761" cy="1896603"/>
            <a:chOff x="4466391" y="1211616"/>
            <a:chExt cx="208761" cy="1896603"/>
          </a:xfrm>
        </p:grpSpPr>
        <p:cxnSp>
          <p:nvCxnSpPr>
            <p:cNvPr id="28" name="Straight Connector 101"/>
            <p:cNvCxnSpPr/>
            <p:nvPr/>
          </p:nvCxnSpPr>
          <p:spPr>
            <a:xfrm rot="5400000">
              <a:off x="4446311" y="2982674"/>
              <a:ext cx="249644" cy="1445"/>
            </a:xfrm>
            <a:prstGeom prst="line">
              <a:avLst/>
            </a:prstGeom>
            <a:ln w="28575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102"/>
            <p:cNvSpPr/>
            <p:nvPr/>
          </p:nvSpPr>
          <p:spPr bwMode="auto">
            <a:xfrm>
              <a:off x="4467115" y="2641870"/>
              <a:ext cx="208037" cy="208037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31" name="Straight Connector 106"/>
            <p:cNvCxnSpPr/>
            <p:nvPr/>
          </p:nvCxnSpPr>
          <p:spPr>
            <a:xfrm rot="5400000">
              <a:off x="4446311" y="2505923"/>
              <a:ext cx="249644" cy="1445"/>
            </a:xfrm>
            <a:prstGeom prst="line">
              <a:avLst/>
            </a:prstGeom>
            <a:ln w="28575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107"/>
            <p:cNvSpPr/>
            <p:nvPr/>
          </p:nvSpPr>
          <p:spPr bwMode="auto">
            <a:xfrm>
              <a:off x="4466391" y="2200456"/>
              <a:ext cx="208037" cy="208037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34" name="Straight Connector 111"/>
            <p:cNvCxnSpPr/>
            <p:nvPr/>
          </p:nvCxnSpPr>
          <p:spPr>
            <a:xfrm rot="5400000">
              <a:off x="4446311" y="2029172"/>
              <a:ext cx="249644" cy="1445"/>
            </a:xfrm>
            <a:prstGeom prst="line">
              <a:avLst/>
            </a:prstGeom>
            <a:ln w="28575">
              <a:solidFill>
                <a:schemeClr val="accent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112"/>
            <p:cNvSpPr/>
            <p:nvPr/>
          </p:nvSpPr>
          <p:spPr bwMode="auto">
            <a:xfrm>
              <a:off x="4467115" y="1688367"/>
              <a:ext cx="208037" cy="208037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37" name="Straight Connector 116"/>
            <p:cNvCxnSpPr/>
            <p:nvPr/>
          </p:nvCxnSpPr>
          <p:spPr>
            <a:xfrm rot="5400000">
              <a:off x="4446311" y="1552421"/>
              <a:ext cx="249644" cy="1445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117"/>
            <p:cNvSpPr/>
            <p:nvPr/>
          </p:nvSpPr>
          <p:spPr bwMode="auto">
            <a:xfrm>
              <a:off x="4467115" y="1211616"/>
              <a:ext cx="208037" cy="208037"/>
            </a:xfrm>
            <a:prstGeom prst="ellipse">
              <a:avLst/>
            </a:prstGeom>
            <a:solidFill>
              <a:schemeClr val="accent6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二、点的特征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569" y="127224"/>
            <a:ext cx="935744" cy="1648691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355" y="1075378"/>
            <a:ext cx="561526" cy="98935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806558"/>
            <a:ext cx="652396" cy="11494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7494"/>
            <a:ext cx="4068300" cy="32027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75606"/>
            <a:ext cx="4188584" cy="33843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37238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梵高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《starry night》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4288" y="915566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塞尚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圣维克多山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8b364be-8690-4e23-87ef-0b6949f27066"/>
          <p:cNvGrpSpPr>
            <a:grpSpLocks noChangeAspect="1"/>
          </p:cNvGrpSpPr>
          <p:nvPr/>
        </p:nvGrpSpPr>
        <p:grpSpPr>
          <a:xfrm>
            <a:off x="1364123" y="1285609"/>
            <a:ext cx="6384915" cy="3302365"/>
            <a:chOff x="1818831" y="1714145"/>
            <a:chExt cx="8513220" cy="4403153"/>
          </a:xfrm>
        </p:grpSpPr>
        <p:grpSp>
          <p:nvGrpSpPr>
            <p:cNvPr id="4" name="Group 13"/>
            <p:cNvGrpSpPr/>
            <p:nvPr/>
          </p:nvGrpSpPr>
          <p:grpSpPr>
            <a:xfrm flipV="1">
              <a:off x="8148228" y="3104964"/>
              <a:ext cx="2073007" cy="998224"/>
              <a:chOff x="8030808" y="2996952"/>
              <a:chExt cx="2073007" cy="998224"/>
            </a:xfrm>
          </p:grpSpPr>
          <p:grpSp>
            <p:nvGrpSpPr>
              <p:cNvPr id="36" name="Group 6"/>
              <p:cNvGrpSpPr/>
              <p:nvPr/>
            </p:nvGrpSpPr>
            <p:grpSpPr>
              <a:xfrm>
                <a:off x="8030808" y="3331042"/>
                <a:ext cx="2073007" cy="664134"/>
                <a:chOff x="6470247" y="2038350"/>
                <a:chExt cx="1898126" cy="608107"/>
              </a:xfrm>
            </p:grpSpPr>
            <p:sp>
              <p:nvSpPr>
                <p:cNvPr id="38" name="Freeform: Shape 44"/>
                <p:cNvSpPr/>
                <p:nvPr/>
              </p:nvSpPr>
              <p:spPr>
                <a:xfrm rot="10800000" flipH="1">
                  <a:off x="7419524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Freeform: Shape 43"/>
                <p:cNvSpPr/>
                <p:nvPr/>
              </p:nvSpPr>
              <p:spPr>
                <a:xfrm rot="10800000">
                  <a:off x="6470247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7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7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7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7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7" name="Oval 55"/>
              <p:cNvSpPr/>
              <p:nvPr/>
            </p:nvSpPr>
            <p:spPr>
              <a:xfrm>
                <a:off x="8733220" y="2996952"/>
                <a:ext cx="668179" cy="66817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" name="Group 14"/>
            <p:cNvGrpSpPr/>
            <p:nvPr/>
          </p:nvGrpSpPr>
          <p:grpSpPr>
            <a:xfrm>
              <a:off x="1928944" y="3162682"/>
              <a:ext cx="2073004" cy="998224"/>
              <a:chOff x="1811524" y="2996952"/>
              <a:chExt cx="2073004" cy="998224"/>
            </a:xfrm>
          </p:grpSpPr>
          <p:grpSp>
            <p:nvGrpSpPr>
              <p:cNvPr id="32" name="Group 5"/>
              <p:cNvGrpSpPr/>
              <p:nvPr/>
            </p:nvGrpSpPr>
            <p:grpSpPr>
              <a:xfrm>
                <a:off x="1811524" y="3331042"/>
                <a:ext cx="2073004" cy="664134"/>
                <a:chOff x="775627" y="2038350"/>
                <a:chExt cx="1898125" cy="608107"/>
              </a:xfrm>
            </p:grpSpPr>
            <p:sp>
              <p:nvSpPr>
                <p:cNvPr id="34" name="Freeform: Shape 38"/>
                <p:cNvSpPr/>
                <p:nvPr/>
              </p:nvSpPr>
              <p:spPr>
                <a:xfrm rot="10800000" flipH="1">
                  <a:off x="1724903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Freeform: Shape 37"/>
                <p:cNvSpPr/>
                <p:nvPr/>
              </p:nvSpPr>
              <p:spPr>
                <a:xfrm rot="10800000">
                  <a:off x="775627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8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8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8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8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3" name="Oval 56"/>
              <p:cNvSpPr/>
              <p:nvPr/>
            </p:nvSpPr>
            <p:spPr>
              <a:xfrm>
                <a:off x="2513936" y="2996952"/>
                <a:ext cx="668179" cy="6681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Group 11"/>
            <p:cNvGrpSpPr/>
            <p:nvPr/>
          </p:nvGrpSpPr>
          <p:grpSpPr>
            <a:xfrm flipV="1">
              <a:off x="4004691" y="3104679"/>
              <a:ext cx="2073004" cy="998224"/>
              <a:chOff x="3885704" y="2996952"/>
              <a:chExt cx="2073004" cy="998224"/>
            </a:xfrm>
          </p:grpSpPr>
          <p:grpSp>
            <p:nvGrpSpPr>
              <p:cNvPr id="28" name="Group 4"/>
              <p:cNvGrpSpPr/>
              <p:nvPr/>
            </p:nvGrpSpPr>
            <p:grpSpPr>
              <a:xfrm>
                <a:off x="3885704" y="3331042"/>
                <a:ext cx="2073004" cy="664134"/>
                <a:chOff x="2674830" y="2038350"/>
                <a:chExt cx="1898125" cy="608107"/>
              </a:xfrm>
            </p:grpSpPr>
            <p:sp>
              <p:nvSpPr>
                <p:cNvPr id="30" name="Freeform: Shape 40"/>
                <p:cNvSpPr/>
                <p:nvPr/>
              </p:nvSpPr>
              <p:spPr>
                <a:xfrm rot="10800000" flipH="1">
                  <a:off x="3624106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Freeform: Shape 39"/>
                <p:cNvSpPr/>
                <p:nvPr/>
              </p:nvSpPr>
              <p:spPr>
                <a:xfrm rot="10800000">
                  <a:off x="2674830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7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7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7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7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9" name="Oval 57"/>
              <p:cNvSpPr/>
              <p:nvPr/>
            </p:nvSpPr>
            <p:spPr>
              <a:xfrm>
                <a:off x="4588118" y="2996952"/>
                <a:ext cx="668179" cy="6681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Group 12"/>
            <p:cNvGrpSpPr/>
            <p:nvPr/>
          </p:nvGrpSpPr>
          <p:grpSpPr>
            <a:xfrm>
              <a:off x="6075216" y="3162682"/>
              <a:ext cx="2073004" cy="998224"/>
              <a:chOff x="5957796" y="2996952"/>
              <a:chExt cx="2073004" cy="998224"/>
            </a:xfrm>
          </p:grpSpPr>
          <p:grpSp>
            <p:nvGrpSpPr>
              <p:cNvPr id="24" name="Group 3"/>
              <p:cNvGrpSpPr/>
              <p:nvPr/>
            </p:nvGrpSpPr>
            <p:grpSpPr>
              <a:xfrm>
                <a:off x="5957796" y="3331042"/>
                <a:ext cx="2073004" cy="664134"/>
                <a:chOff x="4572120" y="2038350"/>
                <a:chExt cx="1898125" cy="608107"/>
              </a:xfrm>
            </p:grpSpPr>
            <p:sp>
              <p:nvSpPr>
                <p:cNvPr id="26" name="Freeform: Shape 42"/>
                <p:cNvSpPr/>
                <p:nvPr/>
              </p:nvSpPr>
              <p:spPr>
                <a:xfrm rot="10800000" flipH="1">
                  <a:off x="5521396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Freeform: Shape 41"/>
                <p:cNvSpPr/>
                <p:nvPr/>
              </p:nvSpPr>
              <p:spPr>
                <a:xfrm rot="10800000">
                  <a:off x="4572120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7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7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7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7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5" name="Oval 58"/>
              <p:cNvSpPr/>
              <p:nvPr/>
            </p:nvSpPr>
            <p:spPr>
              <a:xfrm>
                <a:off x="6660211" y="2996952"/>
                <a:ext cx="668179" cy="6681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9"/>
            <p:cNvGrpSpPr/>
            <p:nvPr/>
          </p:nvGrpSpPr>
          <p:grpSpPr>
            <a:xfrm>
              <a:off x="5965105" y="4340017"/>
              <a:ext cx="2292764" cy="1407659"/>
              <a:chOff x="5965105" y="4340017"/>
              <a:chExt cx="2292764" cy="1407659"/>
            </a:xfrm>
          </p:grpSpPr>
          <p:sp>
            <p:nvSpPr>
              <p:cNvPr id="22" name="TextBox 63"/>
              <p:cNvSpPr txBox="1"/>
              <p:nvPr/>
            </p:nvSpPr>
            <p:spPr bwMode="auto">
              <a:xfrm>
                <a:off x="6481999" y="4340017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Autofit/>
              </a:bodyPr>
              <a:lstStyle/>
              <a:p>
                <a:pPr algn="ctr" latinLnBrk="0"/>
                <a:r>
                  <a:rPr lang="zh-CN" altLang="en-US" sz="1200" dirty="0" smtClean="0">
                    <a:solidFill>
                      <a:schemeClr val="accent3"/>
                    </a:solidFill>
                    <a:effectLst/>
                  </a:rPr>
                  <a:t>多个点</a:t>
                </a:r>
                <a:endParaRPr lang="zh-CN" altLang="en-US" sz="1200" dirty="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23" name="TextBox 64"/>
              <p:cNvSpPr txBox="1"/>
              <p:nvPr/>
            </p:nvSpPr>
            <p:spPr bwMode="auto">
              <a:xfrm>
                <a:off x="5965105" y="4649974"/>
                <a:ext cx="2292764" cy="109770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r>
                  <a:rPr lang="zh-CN" altLang="zh-CN" sz="1000" dirty="0"/>
                  <a:t>多个点集中排列在一个方向上会产生线的效果</a:t>
                </a:r>
                <a:r>
                  <a:rPr lang="zh-CN" altLang="zh-CN" sz="1000" dirty="0" smtClean="0"/>
                  <a:t>，</a:t>
                </a:r>
                <a:r>
                  <a:rPr lang="zh-CN" altLang="en-US" sz="1000" dirty="0" smtClean="0"/>
                  <a:t>且</a:t>
                </a:r>
                <a:r>
                  <a:rPr lang="zh-CN" altLang="zh-CN" sz="1000" dirty="0" smtClean="0"/>
                  <a:t>点</a:t>
                </a:r>
                <a:r>
                  <a:rPr lang="zh-CN" altLang="zh-CN" sz="1000" dirty="0"/>
                  <a:t>与点的</a:t>
                </a:r>
                <a:r>
                  <a:rPr lang="zh-CN" altLang="zh-CN" sz="1000" dirty="0" smtClean="0"/>
                  <a:t>距离</a:t>
                </a:r>
                <a:r>
                  <a:rPr lang="zh-CN" altLang="en-US" sz="1000" dirty="0" smtClean="0"/>
                  <a:t>越</a:t>
                </a:r>
                <a:r>
                  <a:rPr lang="zh-CN" altLang="zh-CN" sz="1000" dirty="0" smtClean="0"/>
                  <a:t>近，线</a:t>
                </a:r>
                <a:r>
                  <a:rPr lang="zh-CN" altLang="zh-CN" sz="1000" dirty="0"/>
                  <a:t>的感觉越强，反之则越弱。</a:t>
                </a:r>
                <a:endParaRPr lang="zh-CN" altLang="zh-CN" sz="1000" dirty="0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818831" y="4340017"/>
              <a:ext cx="2452967" cy="1777281"/>
              <a:chOff x="1818831" y="4340017"/>
              <a:chExt cx="2452967" cy="1777281"/>
            </a:xfrm>
          </p:grpSpPr>
          <p:sp>
            <p:nvSpPr>
              <p:cNvPr id="20" name="TextBox 67"/>
              <p:cNvSpPr txBox="1"/>
              <p:nvPr/>
            </p:nvSpPr>
            <p:spPr bwMode="auto">
              <a:xfrm>
                <a:off x="2335725" y="4340017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Autofit/>
              </a:bodyPr>
              <a:lstStyle/>
              <a:p>
                <a:pPr latinLnBrk="0"/>
                <a:r>
                  <a:rPr lang="zh-CN" altLang="en-US" sz="1200" dirty="0" smtClean="0">
                    <a:solidFill>
                      <a:schemeClr val="accent1"/>
                    </a:solidFill>
                    <a:effectLst/>
                  </a:rPr>
                  <a:t>点的两种形态</a:t>
                </a:r>
                <a:endParaRPr lang="zh-CN" altLang="en-US" sz="1200" dirty="0"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21" name="TextBox 68"/>
              <p:cNvSpPr txBox="1"/>
              <p:nvPr/>
            </p:nvSpPr>
            <p:spPr bwMode="auto">
              <a:xfrm>
                <a:off x="1818831" y="4649976"/>
                <a:ext cx="2452967" cy="14673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b="0" dirty="0" smtClean="0">
                    <a:solidFill>
                      <a:schemeClr val="tx1"/>
                    </a:solidFill>
                    <a:effectLst/>
                  </a:rPr>
                  <a:t>一种是实点，</a:t>
                </a:r>
                <a:r>
                  <a:rPr lang="zh-CN" altLang="zh-CN" sz="1000" dirty="0" smtClean="0"/>
                  <a:t>即</a:t>
                </a:r>
                <a:r>
                  <a:rPr lang="zh-CN" altLang="zh-CN" sz="1000" dirty="0"/>
                  <a:t>真实的、独立存在的、边缘线清楚且内部充实的点，一般表现为规则的</a:t>
                </a:r>
                <a:r>
                  <a:rPr lang="zh-CN" altLang="zh-CN" sz="1000" dirty="0" smtClean="0"/>
                  <a:t>几何图形</a:t>
                </a:r>
                <a:r>
                  <a:rPr lang="zh-CN" altLang="en-US" sz="1000" dirty="0" smtClean="0"/>
                  <a:t>；</a:t>
                </a:r>
                <a:r>
                  <a:rPr lang="zh-CN" altLang="zh-CN" sz="1000" dirty="0" smtClean="0"/>
                  <a:t>另</a:t>
                </a:r>
                <a:r>
                  <a:rPr lang="zh-CN" altLang="zh-CN" sz="1000" dirty="0"/>
                  <a:t>一种为虚点</a:t>
                </a:r>
                <a:r>
                  <a:rPr lang="zh-CN" altLang="zh-CN" sz="1000" dirty="0" smtClean="0"/>
                  <a:t>，</a:t>
                </a:r>
                <a:r>
                  <a:rPr lang="zh-CN" altLang="en-US" sz="1000" dirty="0" smtClean="0"/>
                  <a:t>它</a:t>
                </a:r>
                <a:r>
                  <a:rPr lang="zh-CN" altLang="zh-CN" sz="1000" dirty="0" smtClean="0"/>
                  <a:t>属于</a:t>
                </a:r>
                <a:r>
                  <a:rPr lang="zh-CN" altLang="zh-CN" sz="1000" dirty="0"/>
                  <a:t>视觉映像点，</a:t>
                </a:r>
                <a:r>
                  <a:rPr lang="zh-CN" altLang="zh-CN" sz="1000" dirty="0" smtClean="0"/>
                  <a:t>依赖</a:t>
                </a:r>
                <a:r>
                  <a:rPr lang="zh-CN" altLang="en-US" sz="1000" dirty="0" smtClean="0"/>
                  <a:t>于</a:t>
                </a:r>
                <a:r>
                  <a:rPr lang="zh-CN" altLang="zh-CN" sz="1000" dirty="0" smtClean="0"/>
                  <a:t>周边</a:t>
                </a:r>
                <a:r>
                  <a:rPr lang="zh-CN" altLang="zh-CN" sz="1000" dirty="0"/>
                  <a:t>环境而存在</a:t>
                </a:r>
                <a:endParaRPr lang="zh-CN" altLang="en-US" sz="1000" dirty="0"/>
              </a:p>
              <a:p>
                <a:pPr latinLnBrk="0">
                  <a:lnSpc>
                    <a:spcPct val="120000"/>
                  </a:lnSpc>
                </a:pP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>
            <a:xfrm>
              <a:off x="8039287" y="2016367"/>
              <a:ext cx="2292764" cy="866138"/>
              <a:chOff x="8039287" y="2016367"/>
              <a:chExt cx="2292764" cy="866138"/>
            </a:xfrm>
          </p:grpSpPr>
          <p:sp>
            <p:nvSpPr>
              <p:cNvPr id="18" name="TextBox 73"/>
              <p:cNvSpPr txBox="1"/>
              <p:nvPr/>
            </p:nvSpPr>
            <p:spPr bwMode="auto">
              <a:xfrm>
                <a:off x="8520510" y="2016367"/>
                <a:ext cx="1258976" cy="30995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Autofit/>
              </a:bodyPr>
              <a:lstStyle/>
              <a:p>
                <a:pPr algn="ctr" latinLnBrk="0"/>
                <a:r>
                  <a:rPr lang="zh-CN" altLang="en-US" sz="1200" dirty="0" smtClean="0">
                    <a:solidFill>
                      <a:schemeClr val="accent4"/>
                    </a:solidFill>
                    <a:effectLst/>
                  </a:rPr>
                  <a:t>点的面积</a:t>
                </a:r>
                <a:endParaRPr lang="zh-CN" altLang="en-US" sz="1200" dirty="0">
                  <a:solidFill>
                    <a:schemeClr val="accent4"/>
                  </a:solidFill>
                  <a:effectLst/>
                </a:endParaRPr>
              </a:p>
            </p:txBody>
          </p:sp>
          <p:sp>
            <p:nvSpPr>
              <p:cNvPr id="19" name="TextBox 74"/>
              <p:cNvSpPr txBox="1"/>
              <p:nvPr/>
            </p:nvSpPr>
            <p:spPr bwMode="auto">
              <a:xfrm>
                <a:off x="8039287" y="2326326"/>
                <a:ext cx="2292764" cy="55617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Autofit/>
              </a:bodyPr>
              <a:lstStyle/>
              <a:p>
                <a:r>
                  <a:rPr lang="zh-CN" altLang="zh-CN" sz="1000" dirty="0"/>
                  <a:t>点的面积扩大到一定程度</a:t>
                </a:r>
                <a:r>
                  <a:rPr lang="zh-CN" altLang="zh-CN" sz="1000" dirty="0" smtClean="0"/>
                  <a:t>时或</a:t>
                </a:r>
                <a:r>
                  <a:rPr lang="zh-CN" altLang="zh-CN" sz="1000" dirty="0"/>
                  <a:t>密集到一定数量</a:t>
                </a:r>
                <a:r>
                  <a:rPr lang="zh-CN" altLang="zh-CN" sz="1000" dirty="0" smtClean="0"/>
                  <a:t>时</a:t>
                </a:r>
                <a:r>
                  <a:rPr lang="zh-CN" altLang="en-US" sz="1000" dirty="0" smtClean="0"/>
                  <a:t>会产生面的特征。</a:t>
                </a:r>
                <a:endParaRPr lang="zh-CN" altLang="zh-CN" sz="1000" dirty="0"/>
              </a:p>
            </p:txBody>
          </p:sp>
        </p:grpSp>
        <p:grpSp>
          <p:nvGrpSpPr>
            <p:cNvPr id="11" name="Group 2"/>
            <p:cNvGrpSpPr/>
            <p:nvPr/>
          </p:nvGrpSpPr>
          <p:grpSpPr>
            <a:xfrm>
              <a:off x="3968275" y="1714145"/>
              <a:ext cx="2292764" cy="1390534"/>
              <a:chOff x="3968275" y="1714145"/>
              <a:chExt cx="2292764" cy="1390534"/>
            </a:xfrm>
          </p:grpSpPr>
          <p:sp>
            <p:nvSpPr>
              <p:cNvPr id="16" name="TextBox 75"/>
              <p:cNvSpPr txBox="1"/>
              <p:nvPr/>
            </p:nvSpPr>
            <p:spPr bwMode="auto">
              <a:xfrm>
                <a:off x="4485168" y="1714145"/>
                <a:ext cx="1258976" cy="30995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Autofit/>
              </a:bodyPr>
              <a:lstStyle/>
              <a:p>
                <a:pPr algn="ctr" latinLnBrk="0"/>
                <a:r>
                  <a:rPr lang="zh-CN" altLang="en-US" sz="1200" dirty="0" smtClean="0">
                    <a:solidFill>
                      <a:schemeClr val="accent2"/>
                    </a:solidFill>
                    <a:effectLst/>
                  </a:rPr>
                  <a:t>单个的点</a:t>
                </a:r>
                <a:endParaRPr lang="zh-CN" altLang="en-US" sz="1200" dirty="0">
                  <a:solidFill>
                    <a:schemeClr val="accent2"/>
                  </a:solidFill>
                  <a:effectLst/>
                </a:endParaRPr>
              </a:p>
            </p:txBody>
          </p:sp>
          <p:sp>
            <p:nvSpPr>
              <p:cNvPr id="17" name="TextBox 76"/>
              <p:cNvSpPr txBox="1"/>
              <p:nvPr/>
            </p:nvSpPr>
            <p:spPr bwMode="auto">
              <a:xfrm>
                <a:off x="3968275" y="2096111"/>
                <a:ext cx="2292764" cy="100856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Autofit/>
              </a:bodyPr>
              <a:lstStyle/>
              <a:p>
                <a:r>
                  <a:rPr lang="zh-CN" altLang="zh-CN" sz="1000" dirty="0"/>
                  <a:t>单个的点是视觉重心。当</a:t>
                </a:r>
                <a:r>
                  <a:rPr lang="zh-CN" altLang="zh-CN" sz="1000" dirty="0" smtClean="0"/>
                  <a:t>画面</a:t>
                </a:r>
                <a:r>
                  <a:rPr lang="zh-CN" altLang="en-US" sz="1000" dirty="0" smtClean="0"/>
                  <a:t>上</a:t>
                </a:r>
                <a:r>
                  <a:rPr lang="zh-CN" altLang="zh-CN" sz="1000" dirty="0" smtClean="0"/>
                  <a:t>只有</a:t>
                </a:r>
                <a:r>
                  <a:rPr lang="zh-CN" altLang="zh-CN" sz="1000" dirty="0"/>
                  <a:t>一个点时，观者的视觉会集中到这个点上。独立的点本身并没有上下左右的延伸。</a:t>
                </a:r>
                <a:endParaRPr lang="zh-CN" altLang="en-US" sz="1000" dirty="0"/>
              </a:p>
            </p:txBody>
          </p:sp>
        </p:grpSp>
        <p:sp>
          <p:nvSpPr>
            <p:cNvPr id="12" name="Freeform: Shape 82"/>
            <p:cNvSpPr/>
            <p:nvPr/>
          </p:nvSpPr>
          <p:spPr bwMode="auto">
            <a:xfrm>
              <a:off x="8985337" y="3566071"/>
              <a:ext cx="398789" cy="39878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83"/>
            <p:cNvSpPr/>
            <p:nvPr/>
          </p:nvSpPr>
          <p:spPr bwMode="auto">
            <a:xfrm>
              <a:off x="6917189" y="3297377"/>
              <a:ext cx="398789" cy="39878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84"/>
            <p:cNvSpPr/>
            <p:nvPr/>
          </p:nvSpPr>
          <p:spPr bwMode="auto">
            <a:xfrm>
              <a:off x="2765818" y="3297377"/>
              <a:ext cx="398789" cy="39878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85"/>
            <p:cNvSpPr/>
            <p:nvPr/>
          </p:nvSpPr>
          <p:spPr bwMode="auto">
            <a:xfrm>
              <a:off x="4839086" y="3566071"/>
              <a:ext cx="398789" cy="39878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0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三、点的属性与表情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9" y="3763628"/>
            <a:ext cx="935744" cy="164869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11559" y="771550"/>
            <a:ext cx="1761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点的属性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365381"/>
            <a:ext cx="935744" cy="1648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C8C8D"/>
      </a:accent1>
      <a:accent2>
        <a:srgbClr val="E2BF93"/>
      </a:accent2>
      <a:accent3>
        <a:srgbClr val="EC8C8D"/>
      </a:accent3>
      <a:accent4>
        <a:srgbClr val="E2BF93"/>
      </a:accent4>
      <a:accent5>
        <a:srgbClr val="EC8C8D"/>
      </a:accent5>
      <a:accent6>
        <a:srgbClr val="E2BF93"/>
      </a:accent6>
      <a:hlink>
        <a:srgbClr val="EC8C8D"/>
      </a:hlink>
      <a:folHlink>
        <a:srgbClr val="E2BF9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2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3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3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EC8C8D"/>
    </a:accent1>
    <a:accent2>
      <a:srgbClr val="E2BF93"/>
    </a:accent2>
    <a:accent3>
      <a:srgbClr val="EC8C8D"/>
    </a:accent3>
    <a:accent4>
      <a:srgbClr val="E2BF93"/>
    </a:accent4>
    <a:accent5>
      <a:srgbClr val="EC8C8D"/>
    </a:accent5>
    <a:accent6>
      <a:srgbClr val="E2BF93"/>
    </a:accent6>
    <a:hlink>
      <a:srgbClr val="EC8C8D"/>
    </a:hlink>
    <a:folHlink>
      <a:srgbClr val="E2BF9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7509</Words>
  <Application>WPS 演示</Application>
  <PresentationFormat>全屏显示(16:9)</PresentationFormat>
  <Paragraphs>524</Paragraphs>
  <Slides>60</Slides>
  <Notes>65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6" baseType="lpstr">
      <vt:lpstr>Arial</vt:lpstr>
      <vt:lpstr>宋体</vt:lpstr>
      <vt:lpstr>Wingdings</vt:lpstr>
      <vt:lpstr>微软雅黑</vt:lpstr>
      <vt:lpstr>Impact</vt:lpstr>
      <vt:lpstr>Narkisim</vt:lpstr>
      <vt:lpstr>Segoe Print</vt:lpstr>
      <vt:lpstr>华康雅宋体W9(P)</vt:lpstr>
      <vt:lpstr>U.S. 101</vt:lpstr>
      <vt:lpstr>Roboto</vt:lpstr>
      <vt:lpstr>Open Sans Light</vt:lpstr>
      <vt:lpstr>Arial Unicode MS</vt:lpstr>
      <vt:lpstr>Calibri</vt:lpstr>
      <vt:lpstr>Yu Gothic UI Light</vt:lpstr>
      <vt:lpstr>迷你简谁的字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11111</dc:title>
  <dc:creator>user</dc:creator>
  <cp:keywords>111111</cp:keywords>
  <cp:lastModifiedBy>V/sun</cp:lastModifiedBy>
  <cp:revision>301</cp:revision>
  <dcterms:created xsi:type="dcterms:W3CDTF">2015-12-11T17:46:00Z</dcterms:created>
  <dcterms:modified xsi:type="dcterms:W3CDTF">2019-04-11T02:33:43Z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